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0" r:id="rId5"/>
    <p:sldId id="261" r:id="rId6"/>
    <p:sldId id="262" r:id="rId7"/>
    <p:sldId id="263" r:id="rId8"/>
    <p:sldId id="264" r:id="rId9"/>
    <p:sldId id="268" r:id="rId10"/>
    <p:sldId id="267" r:id="rId11"/>
    <p:sldId id="266" r:id="rId12"/>
    <p:sldId id="270" r:id="rId13"/>
    <p:sldId id="272" r:id="rId14"/>
    <p:sldId id="271" r:id="rId15"/>
    <p:sldId id="269" r:id="rId16"/>
    <p:sldId id="25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端" id="{633C0F5A-ED1C-4EF6-9988-BA2EB57D17BD}">
          <p14:sldIdLst>
            <p14:sldId id="256"/>
            <p14:sldId id="257"/>
          </p14:sldIdLst>
        </p14:section>
        <p14:section name="前提" id="{46E3861E-F2DD-4FA1-8803-24F60A4EA23B}">
          <p14:sldIdLst>
            <p14:sldId id="258"/>
            <p14:sldId id="260"/>
            <p14:sldId id="261"/>
            <p14:sldId id="262"/>
          </p14:sldIdLst>
        </p14:section>
        <p14:section name="傅里叶编码器" id="{C348CCC3-DB5B-4516-8C59-80F752B20521}">
          <p14:sldIdLst>
            <p14:sldId id="263"/>
          </p14:sldIdLst>
        </p14:section>
        <p14:section name="交叉注意力解码器" id="{2814B3F2-1D48-4FEC-91D3-40564AB4C770}">
          <p14:sldIdLst>
            <p14:sldId id="264"/>
            <p14:sldId id="268"/>
          </p14:sldIdLst>
        </p14:section>
        <p14:section name="自监督损失函数" id="{A91EC9A6-B4DD-41F7-B55A-05AD466B003B}">
          <p14:sldIdLst>
            <p14:sldId id="267"/>
          </p14:sldIdLst>
        </p14:section>
        <p14:section name="跳步采样法" id="{BE5B525A-66FA-4103-BBEA-C8F698748A6A}">
          <p14:sldIdLst>
            <p14:sldId id="266"/>
            <p14:sldId id="270"/>
          </p14:sldIdLst>
        </p14:section>
        <p14:section name="虚拟监督" id="{EFA00564-EFC8-4048-A722-B623F0E5EDE9}">
          <p14:sldIdLst>
            <p14:sldId id="272"/>
          </p14:sldIdLst>
        </p14:section>
        <p14:section name="总结" id="{4B302E5F-DE8D-4C8D-8779-695AA8A930F1}">
          <p14:sldIdLst>
            <p14:sldId id="271"/>
          </p14:sldIdLst>
        </p14:section>
        <p14:section name="结果＆结论" id="{DB8A29AA-33DB-4F50-B4CC-CA85D8DBA1B3}">
          <p14:sldIdLst>
            <p14:sldId id="269"/>
          </p14:sldIdLst>
        </p14:section>
        <p14:section name="结尾" id="{F229C6DC-11A9-47C7-9081-6AF1E37F566B}">
          <p14:sldIdLst>
            <p14:sldId id="2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0" userDrawn="1">
          <p15:clr>
            <a:srgbClr val="A4A3A4"/>
          </p15:clr>
        </p15:guide>
        <p15:guide id="4" pos="69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elopy Hare" initials="DH" lastIdx="4" clrIdx="0">
    <p:extLst>
      <p:ext uri="{19B8F6BF-5375-455C-9EA6-DF929625EA0E}">
        <p15:presenceInfo xmlns:p15="http://schemas.microsoft.com/office/powerpoint/2012/main" userId="08a14f49b2a20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69D"/>
    <a:srgbClr val="F2F2F2"/>
    <a:srgbClr val="343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4" autoAdjust="0"/>
    <p:restoredTop sz="95525" autoAdjust="0"/>
  </p:normalViewPr>
  <p:slideViewPr>
    <p:cSldViewPr snapToGrid="0">
      <p:cViewPr varScale="1">
        <p:scale>
          <a:sx n="88" d="100"/>
          <a:sy n="88" d="100"/>
        </p:scale>
        <p:origin x="960" y="104"/>
      </p:cViewPr>
      <p:guideLst>
        <p:guide orient="horz" pos="2160"/>
        <p:guide pos="3840"/>
        <p:guide pos="710"/>
        <p:guide pos="697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3" d="100"/>
          <a:sy n="63"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28T14:16:02.196" idx="4">
    <p:pos x="10" y="10"/>
    <p:text>那么到底怎么出的？我们之后解决：2024/10/20/08点18分</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10-20T16:18:47.031" idx="2">
    <p:pos x="10" y="10"/>
    <p:text>之后再考虑是否要把权重和透射率加上</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10-26T14:54:47.672" idx="3">
    <p:pos x="10" y="10"/>
    <p:text>和图像压缩算法有什么不同呢？为什么不直接采取图像压缩算法。</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DE8BB-2113-40E4-A508-5522D8A94642}" type="datetimeFigureOut">
              <a:rPr lang="zh-CN" altLang="en-US" smtClean="0"/>
              <a:t>2024/10/28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47975-04F3-4B68-9A22-B7FCD9BDA768}" type="slidenum">
              <a:rPr lang="zh-CN" altLang="en-US" smtClean="0"/>
              <a:t>‹#›</a:t>
            </a:fld>
            <a:endParaRPr lang="zh-CN" altLang="en-US"/>
          </a:p>
        </p:txBody>
      </p:sp>
    </p:spTree>
    <p:extLst>
      <p:ext uri="{BB962C8B-B14F-4D97-AF65-F5344CB8AC3E}">
        <p14:creationId xmlns:p14="http://schemas.microsoft.com/office/powerpoint/2010/main" val="21087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a:t>
            </a:fld>
            <a:endParaRPr lang="zh-CN" altLang="en-US"/>
          </a:p>
        </p:txBody>
      </p:sp>
    </p:spTree>
    <p:extLst>
      <p:ext uri="{BB962C8B-B14F-4D97-AF65-F5344CB8AC3E}">
        <p14:creationId xmlns:p14="http://schemas.microsoft.com/office/powerpoint/2010/main" val="3862342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大部分时候其实根本不用这个页面，组会汇报直接上就完事了，哪来的目录，直接开门见山。</a:t>
            </a:r>
            <a:endParaRPr lang="en-US" altLang="zh-CN" dirty="0"/>
          </a:p>
          <a:p>
            <a:r>
              <a:rPr lang="zh-CN" altLang="en-US" dirty="0"/>
              <a:t>如果是答辩或特殊情况再用</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2</a:t>
            </a:fld>
            <a:endParaRPr lang="zh-CN" altLang="en-US"/>
          </a:p>
        </p:txBody>
      </p:sp>
    </p:spTree>
    <p:extLst>
      <p:ext uri="{BB962C8B-B14F-4D97-AF65-F5344CB8AC3E}">
        <p14:creationId xmlns:p14="http://schemas.microsoft.com/office/powerpoint/2010/main" val="411505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3</a:t>
            </a:fld>
            <a:endParaRPr lang="zh-CN" altLang="en-US"/>
          </a:p>
        </p:txBody>
      </p:sp>
    </p:spTree>
    <p:extLst>
      <p:ext uri="{BB962C8B-B14F-4D97-AF65-F5344CB8AC3E}">
        <p14:creationId xmlns:p14="http://schemas.microsoft.com/office/powerpoint/2010/main" val="135118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嵌入如图所示</a:t>
            </a:r>
            <a:endParaRPr lang="en-US" altLang="zh-CN" dirty="0"/>
          </a:p>
          <a:p>
            <a:r>
              <a:rPr lang="zh-CN" altLang="en-US" dirty="0"/>
              <a:t>位置编码：编码的位置指的是图像中像素之间的</a:t>
            </a:r>
            <a:r>
              <a:rPr lang="zh-CN" altLang="en-US" b="1" dirty="0"/>
              <a:t>空间位置信息，</a:t>
            </a:r>
            <a:r>
              <a:rPr lang="zh-CN" altLang="en-US" b="0" dirty="0"/>
              <a:t>使用正弦函数和余弦函数来实现。</a:t>
            </a:r>
            <a:endParaRPr lang="en-US" altLang="zh-CN" b="0" dirty="0"/>
          </a:p>
          <a:p>
            <a:r>
              <a:rPr lang="zh-CN" altLang="en-US" dirty="0"/>
              <a:t>由于</a:t>
            </a:r>
            <a:r>
              <a:rPr lang="en-US" altLang="zh-CN" dirty="0"/>
              <a:t>Transformer</a:t>
            </a:r>
            <a:r>
              <a:rPr lang="zh-CN" altLang="en-US" dirty="0"/>
              <a:t>不具备</a:t>
            </a:r>
            <a:r>
              <a:rPr lang="en-US" altLang="zh-CN" dirty="0"/>
              <a:t>CNN</a:t>
            </a:r>
            <a:r>
              <a:rPr lang="zh-CN" altLang="en-US" dirty="0"/>
              <a:t>那种天然的空间感知能力，需要添加位置嵌入，帮助模型理解序列中不同特征之间的空间关系。</a:t>
            </a:r>
            <a:endParaRPr lang="en-US" altLang="zh-CN" dirty="0"/>
          </a:p>
          <a:p>
            <a:endParaRPr lang="en-US" altLang="zh-CN" b="1" dirty="0"/>
          </a:p>
          <a:p>
            <a:r>
              <a:rPr lang="zh-CN" altLang="en-US" dirty="0"/>
              <a:t>每个编码层包含一个多头注意力层（</a:t>
            </a:r>
            <a:r>
              <a:rPr lang="en-US" altLang="zh-CN" dirty="0"/>
              <a:t>Multi-Head Attention</a:t>
            </a:r>
            <a:r>
              <a:rPr lang="zh-CN" altLang="en-US" dirty="0"/>
              <a:t>）和一个前馈神经网络（</a:t>
            </a:r>
            <a:r>
              <a:rPr lang="en-US" altLang="zh-CN" dirty="0"/>
              <a:t>Feed Forward</a:t>
            </a:r>
            <a:r>
              <a:rPr lang="zh-CN" altLang="en-US" dirty="0"/>
              <a:t>）。</a:t>
            </a:r>
            <a:endParaRPr lang="en-US" altLang="zh-CN" dirty="0"/>
          </a:p>
          <a:p>
            <a:r>
              <a:rPr lang="zh-CN" altLang="en-US" b="1" dirty="0"/>
              <a:t>多头注意力（</a:t>
            </a:r>
            <a:r>
              <a:rPr lang="en-US" altLang="zh-CN" b="1" dirty="0"/>
              <a:t>Multi-Head Attention</a:t>
            </a:r>
            <a:r>
              <a:rPr lang="zh-CN" altLang="en-US" b="1" dirty="0"/>
              <a:t>）</a:t>
            </a:r>
            <a:r>
              <a:rPr lang="zh-CN" altLang="en-US" dirty="0"/>
              <a:t>：利用多个注意力头来计算不同的注意力权重，使模型能够同时关注输入序列中的不同位置。多头注意力机制允许模型从多个角度捕捉序列间的关系。</a:t>
            </a:r>
            <a:endParaRPr lang="en-US" altLang="zh-CN" dirty="0"/>
          </a:p>
          <a:p>
            <a:r>
              <a:rPr lang="zh-CN" altLang="en-US" b="1" dirty="0"/>
              <a:t>加和归一化（</a:t>
            </a:r>
            <a:r>
              <a:rPr lang="en-US" altLang="zh-CN" b="1" dirty="0"/>
              <a:t>Add &amp; Norm</a:t>
            </a:r>
            <a:r>
              <a:rPr lang="zh-CN" altLang="en-US" b="1" dirty="0"/>
              <a:t>）</a:t>
            </a:r>
            <a:r>
              <a:rPr lang="zh-CN" altLang="en-US" dirty="0"/>
              <a:t>：对多头注意力的输出和输入进行残差连接（</a:t>
            </a:r>
            <a:r>
              <a:rPr lang="en-US" altLang="zh-CN" dirty="0"/>
              <a:t>skip connection</a:t>
            </a:r>
            <a:r>
              <a:rPr lang="zh-CN" altLang="en-US" dirty="0"/>
              <a:t>），然后进行归一化（</a:t>
            </a:r>
            <a:r>
              <a:rPr lang="en-US" altLang="zh-CN" dirty="0"/>
              <a:t>Normalization</a:t>
            </a:r>
            <a:r>
              <a:rPr lang="zh-CN" altLang="en-US" dirty="0"/>
              <a:t>）。</a:t>
            </a:r>
            <a:endParaRPr lang="en-US" altLang="zh-CN" dirty="0"/>
          </a:p>
          <a:p>
            <a:r>
              <a:rPr lang="zh-CN" altLang="en-US" b="1" dirty="0"/>
              <a:t>前馈神经网络（</a:t>
            </a:r>
            <a:r>
              <a:rPr lang="en-US" altLang="zh-CN" b="1" dirty="0"/>
              <a:t>Feed Forward</a:t>
            </a:r>
            <a:r>
              <a:rPr lang="zh-CN" altLang="en-US" b="1" dirty="0"/>
              <a:t>）</a:t>
            </a:r>
            <a:r>
              <a:rPr lang="zh-CN" altLang="en-US" dirty="0"/>
              <a:t>：独立地应用于每个位置的全连接网络，用于更深层次的特征转换。</a:t>
            </a:r>
            <a:endParaRPr lang="en-US" altLang="zh-CN" dirty="0"/>
          </a:p>
          <a:p>
            <a:endParaRPr lang="en-US" altLang="zh-CN" b="1" dirty="0"/>
          </a:p>
          <a:p>
            <a:r>
              <a:rPr lang="zh-CN" altLang="en-US" dirty="0"/>
              <a:t>解码器的结构类似于编码器，但有额外的 </a:t>
            </a:r>
            <a:r>
              <a:rPr lang="en-US" altLang="zh-CN" b="1" dirty="0"/>
              <a:t>Masked Multi-Head Attention</a:t>
            </a:r>
            <a:r>
              <a:rPr lang="zh-CN" altLang="en-US" dirty="0"/>
              <a:t> 层。</a:t>
            </a:r>
            <a:endParaRPr lang="en-US" altLang="zh-CN" dirty="0"/>
          </a:p>
          <a:p>
            <a:r>
              <a:rPr lang="en-US" altLang="zh-CN" b="1" dirty="0"/>
              <a:t>Masked Multi-Head Attention</a:t>
            </a:r>
            <a:r>
              <a:rPr lang="zh-CN" altLang="en-US" dirty="0"/>
              <a:t>：它的目的是在训练过程中屏蔽未来的单词，使得每个时间步只能看到之前的输出，避免泄露未来的信息。解码器的多头注意力层除了关注输入序列，也会关注编码器的输出，帮助解码器生成输出时结合输入信息。最后通过前馈神经网络和归一化层进行特征处理。</a:t>
            </a:r>
            <a:endParaRPr lang="en-US" altLang="zh-CN" dirty="0"/>
          </a:p>
          <a:p>
            <a:endParaRPr lang="en-US" altLang="zh-CN" b="1" dirty="0"/>
          </a:p>
          <a:p>
            <a:r>
              <a:rPr lang="zh-CN" altLang="en-US" dirty="0"/>
              <a:t>解码器的最终输出通过一个线性层，然后接 </a:t>
            </a:r>
            <a:r>
              <a:rPr lang="en-US" altLang="zh-CN" dirty="0" err="1"/>
              <a:t>Softmax</a:t>
            </a:r>
            <a:r>
              <a:rPr lang="en-US" altLang="zh-CN" dirty="0"/>
              <a:t> </a:t>
            </a:r>
            <a:r>
              <a:rPr lang="zh-CN" altLang="en-US" dirty="0"/>
              <a:t>生成预测的概率分布，来确定输出序列中的下一个词。</a:t>
            </a:r>
            <a:endParaRPr lang="en-US" altLang="zh-CN" b="1" dirty="0"/>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4</a:t>
            </a:fld>
            <a:endParaRPr lang="zh-CN" altLang="en-US"/>
          </a:p>
        </p:txBody>
      </p:sp>
    </p:spTree>
    <p:extLst>
      <p:ext uri="{BB962C8B-B14F-4D97-AF65-F5344CB8AC3E}">
        <p14:creationId xmlns:p14="http://schemas.microsoft.com/office/powerpoint/2010/main" val="393497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在这里把</a:t>
            </a:r>
            <a:r>
              <a:rPr lang="en-US" altLang="zh-CN" dirty="0"/>
              <a:t>OKV</a:t>
            </a:r>
            <a:r>
              <a:rPr lang="zh-CN" altLang="en-US" dirty="0"/>
              <a:t>讲了</a:t>
            </a:r>
          </a:p>
        </p:txBody>
      </p:sp>
      <p:sp>
        <p:nvSpPr>
          <p:cNvPr id="4" name="灯片编号占位符 3"/>
          <p:cNvSpPr>
            <a:spLocks noGrp="1"/>
          </p:cNvSpPr>
          <p:nvPr>
            <p:ph type="sldNum" sz="quarter" idx="5"/>
          </p:nvPr>
        </p:nvSpPr>
        <p:spPr/>
        <p:txBody>
          <a:bodyPr/>
          <a:lstStyle/>
          <a:p>
            <a:fld id="{8F247975-04F3-4B68-9A22-B7FCD9BDA768}" type="slidenum">
              <a:rPr lang="zh-CN" altLang="en-US" smtClean="0"/>
              <a:t>6</a:t>
            </a:fld>
            <a:endParaRPr lang="zh-CN" altLang="en-US"/>
          </a:p>
        </p:txBody>
      </p:sp>
    </p:spTree>
    <p:extLst>
      <p:ext uri="{BB962C8B-B14F-4D97-AF65-F5344CB8AC3E}">
        <p14:creationId xmlns:p14="http://schemas.microsoft.com/office/powerpoint/2010/main" val="274403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“空间频率信息”在计算机视觉和信号处理领域中，指的是图像中变化的频率，尤其是图像的细节和纹理。具体来说，它描述的是图像中像素值变化的快慢，通常可以分为低频和高频两类：</a:t>
            </a:r>
          </a:p>
          <a:p>
            <a:r>
              <a:rPr lang="en-US" altLang="zh-CN" b="1" dirty="0"/>
              <a:t>1. </a:t>
            </a:r>
            <a:r>
              <a:rPr lang="zh-CN" altLang="en-US" b="1" dirty="0"/>
              <a:t>低频信息：</a:t>
            </a:r>
          </a:p>
          <a:p>
            <a:pPr>
              <a:buFont typeface="Arial" panose="020B0604020202020204" pitchFamily="34" charset="0"/>
              <a:buChar char="•"/>
            </a:pPr>
            <a:r>
              <a:rPr lang="zh-CN" altLang="en-US" b="1" dirty="0"/>
              <a:t>含义</a:t>
            </a:r>
            <a:r>
              <a:rPr lang="zh-CN" altLang="en-US" dirty="0"/>
              <a:t>：表示图像中缓慢变化的区域，通常与大的、平滑的结构相关。</a:t>
            </a:r>
          </a:p>
          <a:p>
            <a:pPr>
              <a:buFont typeface="Arial" panose="020B0604020202020204" pitchFamily="34" charset="0"/>
              <a:buChar char="•"/>
            </a:pPr>
            <a:r>
              <a:rPr lang="zh-CN" altLang="en-US" b="1" dirty="0"/>
              <a:t>例子</a:t>
            </a:r>
            <a:r>
              <a:rPr lang="zh-CN" altLang="en-US" dirty="0"/>
              <a:t>：天空、大面积的墙面等区域通常包含低频信息，因为这些区域中的颜色和亮度变化较为平缓。</a:t>
            </a:r>
          </a:p>
          <a:p>
            <a:r>
              <a:rPr lang="en-US" altLang="zh-CN" b="1" dirty="0"/>
              <a:t>2. </a:t>
            </a:r>
            <a:r>
              <a:rPr lang="zh-CN" altLang="en-US" b="1" dirty="0"/>
              <a:t>高频信息：</a:t>
            </a:r>
          </a:p>
          <a:p>
            <a:pPr>
              <a:buFont typeface="Arial" panose="020B0604020202020204" pitchFamily="34" charset="0"/>
              <a:buChar char="•"/>
            </a:pPr>
            <a:r>
              <a:rPr lang="zh-CN" altLang="en-US" b="1" dirty="0"/>
              <a:t>含义</a:t>
            </a:r>
            <a:r>
              <a:rPr lang="zh-CN" altLang="en-US" dirty="0"/>
              <a:t>：表示图像中迅速变化的区域，通常与细节和纹理有关，比如边缘、锐利的过渡或者复杂的纹理。</a:t>
            </a:r>
          </a:p>
          <a:p>
            <a:pPr>
              <a:buFont typeface="Arial" panose="020B0604020202020204" pitchFamily="34" charset="0"/>
              <a:buChar char="•"/>
            </a:pPr>
            <a:r>
              <a:rPr lang="zh-CN" altLang="en-US" b="1" dirty="0"/>
              <a:t>例子</a:t>
            </a:r>
            <a:r>
              <a:rPr lang="zh-CN" altLang="en-US" dirty="0"/>
              <a:t>：物体的边缘、纹理丰富的表面（如树叶、毛发）通常包含高频信息。</a:t>
            </a:r>
            <a:endParaRPr lang="en-US" altLang="zh-CN" dirty="0"/>
          </a:p>
          <a:p>
            <a:pPr>
              <a:buFont typeface="Arial" panose="020B0604020202020204" pitchFamily="34" charset="0"/>
              <a:buChar char="•"/>
            </a:pPr>
            <a:endParaRPr lang="zh-CN" altLang="en-US" dirty="0"/>
          </a:p>
          <a:p>
            <a:r>
              <a:rPr lang="zh-CN" altLang="en-US" dirty="0"/>
              <a:t>在卷积神经网络（</a:t>
            </a:r>
            <a:r>
              <a:rPr lang="en-US" altLang="zh-CN" dirty="0"/>
              <a:t>CNN</a:t>
            </a:r>
            <a:r>
              <a:rPr lang="zh-CN" altLang="en-US" dirty="0"/>
              <a:t>）或</a:t>
            </a:r>
            <a:r>
              <a:rPr lang="en-US" altLang="zh-CN" dirty="0"/>
              <a:t>Transformer</a:t>
            </a:r>
            <a:r>
              <a:rPr lang="zh-CN" altLang="en-US" dirty="0"/>
              <a:t>中，空间频率信息非常重要，因为：</a:t>
            </a:r>
          </a:p>
          <a:p>
            <a:pPr>
              <a:buFont typeface="Arial" panose="020B0604020202020204" pitchFamily="34" charset="0"/>
              <a:buChar char="•"/>
            </a:pPr>
            <a:r>
              <a:rPr lang="zh-CN" altLang="en-US" dirty="0"/>
              <a:t>高频信息（如边缘、细节）通常帮助网络理解图像的形状和结构。</a:t>
            </a:r>
          </a:p>
          <a:p>
            <a:pPr>
              <a:buFont typeface="Arial" panose="020B0604020202020204" pitchFamily="34" charset="0"/>
              <a:buChar char="•"/>
            </a:pPr>
            <a:r>
              <a:rPr lang="zh-CN" altLang="en-US" dirty="0"/>
              <a:t>低频信息（如整体轮廓、纹理的分布）有助于网络识别大尺度的图像内容。</a:t>
            </a:r>
          </a:p>
          <a:p>
            <a:r>
              <a:rPr lang="en-US" altLang="zh-CN" b="1" dirty="0"/>
              <a:t>Fourier</a:t>
            </a:r>
            <a:r>
              <a:rPr lang="zh-CN" altLang="en-US" b="1" dirty="0"/>
              <a:t>编码中的空间频率：</a:t>
            </a:r>
          </a:p>
          <a:p>
            <a:r>
              <a:rPr lang="zh-CN" altLang="en-US" dirty="0"/>
              <a:t>当使用 </a:t>
            </a:r>
            <a:r>
              <a:rPr lang="en-US" altLang="zh-CN" dirty="0"/>
              <a:t>Fourier </a:t>
            </a:r>
            <a:r>
              <a:rPr lang="zh-CN" altLang="en-US" dirty="0"/>
              <a:t>编码时，它可以帮助网络捕捉图像中的不同频率信息。通过将输入数据转换到频域，神经网络能够更容易处理图像中的高频或低频特征，从而更好地理解图像的细节和大结构。</a:t>
            </a:r>
            <a:endParaRPr lang="en-US" altLang="zh-CN" dirty="0"/>
          </a:p>
          <a:p>
            <a:endParaRPr lang="en-US" altLang="zh-CN" dirty="0"/>
          </a:p>
          <a:p>
            <a:r>
              <a:rPr lang="zh-CN" altLang="en-US" dirty="0"/>
              <a:t>相机姿态矩阵的加入能够帮助模型了解图像是在不同视角下拍摄的，结合位置编码和射线编码，模型可以在三维空间内统一不同视角下的物体特征。</a:t>
            </a:r>
            <a:endParaRPr lang="en-US" altLang="zh-CN" dirty="0"/>
          </a:p>
          <a:p>
            <a:endParaRPr lang="en-US" altLang="zh-CN" dirty="0"/>
          </a:p>
          <a:p>
            <a:r>
              <a:rPr lang="en-US" altLang="zh-CN" b="1" dirty="0"/>
              <a:t>Vol. embeddings</a:t>
            </a:r>
            <a:r>
              <a:rPr lang="zh-CN" altLang="en-US" dirty="0"/>
              <a:t>：与场景的体积信息相关，描述了沿射线采样的</a:t>
            </a:r>
            <a:r>
              <a:rPr lang="en-US" altLang="zh-CN" dirty="0"/>
              <a:t>3D</a:t>
            </a:r>
            <a:r>
              <a:rPr lang="zh-CN" altLang="en-US" dirty="0"/>
              <a:t>点的属性。</a:t>
            </a:r>
            <a:endParaRPr lang="en-US" altLang="zh-CN"/>
          </a:p>
          <a:p>
            <a:r>
              <a:rPr lang="en-US" altLang="zh-CN" b="1"/>
              <a:t>Ray </a:t>
            </a:r>
            <a:r>
              <a:rPr lang="en-US" altLang="zh-CN" b="1" dirty="0"/>
              <a:t>embeddings</a:t>
            </a:r>
            <a:r>
              <a:rPr lang="zh-CN" altLang="en-US" dirty="0"/>
              <a:t>：与观察射线相关，描述了从相机到</a:t>
            </a:r>
            <a:r>
              <a:rPr lang="en-US" altLang="zh-CN" dirty="0"/>
              <a:t>3D</a:t>
            </a:r>
            <a:r>
              <a:rPr lang="zh-CN" altLang="en-US" dirty="0"/>
              <a:t>点之间的几何关系。</a:t>
            </a:r>
          </a:p>
          <a:p>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7</a:t>
            </a:fld>
            <a:endParaRPr lang="zh-CN" altLang="en-US"/>
          </a:p>
        </p:txBody>
      </p:sp>
    </p:spTree>
    <p:extLst>
      <p:ext uri="{BB962C8B-B14F-4D97-AF65-F5344CB8AC3E}">
        <p14:creationId xmlns:p14="http://schemas.microsoft.com/office/powerpoint/2010/main" val="1179309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体积渲染是一种模拟光线穿过半透明介质的方式。它通过对光线在空间中的每一个采样点计算颜色和不透明度，逐步累积从前景到背景的颜色值，最后生成目标图像。</a:t>
            </a:r>
          </a:p>
          <a:p>
            <a:pPr>
              <a:buFont typeface="+mj-lt"/>
              <a:buAutoNum type="arabicPeriod"/>
            </a:pPr>
            <a:r>
              <a:rPr lang="zh-CN" altLang="en-US" b="1" dirty="0"/>
              <a:t>颜色 </a:t>
            </a:r>
            <a:r>
              <a:rPr lang="en-US" altLang="zh-CN" b="1" dirty="0"/>
              <a:t>c=(</a:t>
            </a:r>
            <a:r>
              <a:rPr lang="en-US" altLang="zh-CN" b="1" dirty="0" err="1"/>
              <a:t>r,g,b</a:t>
            </a:r>
            <a:r>
              <a:rPr lang="en-US" altLang="zh-CN" b="1" dirty="0"/>
              <a:t>)c = (r, g, b)c=(</a:t>
            </a:r>
            <a:r>
              <a:rPr lang="en-US" altLang="zh-CN" b="1" dirty="0" err="1"/>
              <a:t>r,g,b</a:t>
            </a:r>
            <a:r>
              <a:rPr lang="en-US" altLang="zh-CN" b="1" dirty="0"/>
              <a:t>)</a:t>
            </a:r>
            <a:r>
              <a:rPr lang="zh-CN" altLang="en-US" dirty="0"/>
              <a:t>：表示某个空间点的颜色，它是光照与物体表面交互后的结果。</a:t>
            </a:r>
          </a:p>
          <a:p>
            <a:pPr>
              <a:buFont typeface="+mj-lt"/>
              <a:buAutoNum type="arabicPeriod"/>
            </a:pPr>
            <a:r>
              <a:rPr lang="zh-CN" altLang="en-US" b="1" dirty="0"/>
              <a:t>密度 </a:t>
            </a:r>
            <a:r>
              <a:rPr lang="en-US" altLang="zh-CN" b="1" dirty="0"/>
              <a:t>σ\</a:t>
            </a:r>
            <a:r>
              <a:rPr lang="en-US" altLang="zh-CN" b="1" dirty="0" err="1"/>
              <a:t>sigmaσ</a:t>
            </a:r>
            <a:r>
              <a:rPr lang="zh-CN" altLang="en-US" dirty="0"/>
              <a:t>：表示每个点的体积密度。它定义了光线穿过该点时的遮挡程度。密度越高，意味着光线穿透该区域的难度越大，物体显得越“实心”或“不透明”。</a:t>
            </a:r>
            <a:endParaRPr lang="en-US" altLang="zh-CN" dirty="0"/>
          </a:p>
          <a:p>
            <a:pPr>
              <a:buFont typeface="+mj-lt"/>
              <a:buAutoNum type="arabicPeriod"/>
            </a:pPr>
            <a:endParaRPr lang="en-US" altLang="zh-CN" dirty="0"/>
          </a:p>
          <a:p>
            <a:pPr>
              <a:buFont typeface="+mj-lt"/>
              <a:buNone/>
            </a:pPr>
            <a:r>
              <a:rPr lang="en-US" altLang="zh-CN" dirty="0"/>
              <a:t>0</a:t>
            </a:r>
            <a:r>
              <a:rPr lang="zh-CN" altLang="en-US" dirty="0"/>
              <a:t>表示没有光</a:t>
            </a:r>
            <a:r>
              <a:rPr lang="en-US" altLang="zh-CN" dirty="0"/>
              <a:t>-</a:t>
            </a:r>
            <a:r>
              <a:rPr lang="zh-CN" altLang="en-US" dirty="0"/>
              <a:t>黑色，</a:t>
            </a:r>
            <a:r>
              <a:rPr lang="en-US" altLang="zh-CN" dirty="0"/>
              <a:t>1</a:t>
            </a:r>
            <a:r>
              <a:rPr lang="zh-CN" altLang="en-US" dirty="0"/>
              <a:t>表示某颜色的最大强度</a:t>
            </a:r>
            <a:endParaRPr lang="en-US" altLang="zh-CN" dirty="0"/>
          </a:p>
          <a:p>
            <a:pPr>
              <a:buFont typeface="+mj-lt"/>
              <a:buNone/>
            </a:pPr>
            <a:endParaRPr lang="en-US" altLang="zh-CN" dirty="0"/>
          </a:p>
          <a:p>
            <a:pPr>
              <a:buFont typeface="+mj-lt"/>
              <a:buNone/>
            </a:pPr>
            <a:r>
              <a:rPr lang="zh-CN" altLang="en-US" dirty="0"/>
              <a:t>潜在空间 </a:t>
            </a:r>
            <a:r>
              <a:rPr lang="en-US" altLang="zh-CN" i="1" dirty="0"/>
              <a:t>S</a:t>
            </a:r>
            <a:r>
              <a:rPr lang="en-US" altLang="zh-CN" dirty="0"/>
              <a:t> </a:t>
            </a:r>
            <a:r>
              <a:rPr lang="zh-CN" altLang="en-US" dirty="0"/>
              <a:t>通常是通过编码器生成的嵌入来构建的。在这种架构中，编码器从输入数据（如图像、光线或其他特征）中提取高维特征，生成一组紧凑、连续的潜在表示，形成了潜在空间 </a:t>
            </a:r>
            <a:r>
              <a:rPr lang="en-US" altLang="zh-CN" i="1" dirty="0"/>
              <a:t>S</a:t>
            </a:r>
          </a:p>
          <a:p>
            <a:pPr>
              <a:buFont typeface="+mj-lt"/>
              <a:buNone/>
            </a:pPr>
            <a:endParaRPr lang="en-US" altLang="zh-CN" i="1" dirty="0"/>
          </a:p>
          <a:p>
            <a:r>
              <a:rPr lang="zh-CN" altLang="en-US" b="1" dirty="0"/>
              <a:t>编码器生成潜在空间 </a:t>
            </a:r>
            <a:r>
              <a:rPr lang="en-US" altLang="zh-CN" b="1" dirty="0"/>
              <a:t>S</a:t>
            </a:r>
            <a:r>
              <a:rPr lang="zh-CN" altLang="en-US" b="1" dirty="0"/>
              <a:t>：</a:t>
            </a:r>
            <a:r>
              <a:rPr lang="zh-CN" altLang="en-US" dirty="0"/>
              <a:t> 编码器处理输入（如图像或光线），提取高维特征，并将这些特征嵌入到潜在空间 </a:t>
            </a:r>
            <a:r>
              <a:rPr lang="en-US" altLang="zh-CN" dirty="0"/>
              <a:t>S</a:t>
            </a:r>
            <a:r>
              <a:rPr lang="zh-CN" altLang="en-US" dirty="0"/>
              <a:t>中。</a:t>
            </a:r>
          </a:p>
          <a:p>
            <a:r>
              <a:rPr lang="zh-CN" altLang="en-US" b="1" dirty="0"/>
              <a:t>线性层提取 </a:t>
            </a:r>
            <a:r>
              <a:rPr lang="en-US" altLang="zh-CN" b="1" dirty="0"/>
              <a:t>K </a:t>
            </a:r>
            <a:r>
              <a:rPr lang="zh-CN" altLang="en-US" b="1" dirty="0"/>
              <a:t>和 </a:t>
            </a:r>
            <a:r>
              <a:rPr lang="en-US" altLang="zh-CN" b="1" dirty="0"/>
              <a:t>V</a:t>
            </a:r>
            <a:r>
              <a:rPr lang="zh-CN" altLang="en-US" b="1" dirty="0"/>
              <a:t>：</a:t>
            </a:r>
            <a:r>
              <a:rPr lang="zh-CN" altLang="en-US" dirty="0"/>
              <a:t> 在生成的潜在空间 </a:t>
            </a:r>
            <a:r>
              <a:rPr lang="en-US" altLang="zh-CN" dirty="0"/>
              <a:t>S </a:t>
            </a:r>
            <a:r>
              <a:rPr lang="zh-CN" altLang="en-US" dirty="0"/>
              <a:t>中，模型通过专门的线性层或 </a:t>
            </a:r>
            <a:r>
              <a:rPr lang="en-US" altLang="zh-CN" dirty="0"/>
              <a:t>MLP</a:t>
            </a:r>
            <a:r>
              <a:rPr lang="zh-CN" altLang="en-US" dirty="0"/>
              <a:t>，将每个位置的特征向量映射成键 </a:t>
            </a:r>
            <a:r>
              <a:rPr lang="en-US" altLang="zh-CN" dirty="0"/>
              <a:t>K </a:t>
            </a:r>
            <a:r>
              <a:rPr lang="zh-CN" altLang="en-US" dirty="0"/>
              <a:t>和值 </a:t>
            </a:r>
            <a:r>
              <a:rPr lang="en-US" altLang="zh-CN" dirty="0"/>
              <a:t>V </a:t>
            </a:r>
            <a:r>
              <a:rPr lang="zh-CN" altLang="en-US" dirty="0"/>
              <a:t>向量。</a:t>
            </a:r>
          </a:p>
          <a:p>
            <a:r>
              <a:rPr lang="zh-CN" altLang="en-US" b="1" dirty="0"/>
              <a:t>构造查询 </a:t>
            </a:r>
            <a:r>
              <a:rPr lang="en-US" altLang="zh-CN" b="1" dirty="0"/>
              <a:t>Q</a:t>
            </a:r>
            <a:r>
              <a:rPr lang="zh-CN" altLang="en-US" b="1" dirty="0"/>
              <a:t>：</a:t>
            </a:r>
            <a:r>
              <a:rPr lang="zh-CN" altLang="en-US" dirty="0"/>
              <a:t> 光线或卷积嵌入中的查询向量 </a:t>
            </a:r>
            <a:r>
              <a:rPr lang="en-US" altLang="zh-CN" dirty="0"/>
              <a:t>Q </a:t>
            </a:r>
            <a:r>
              <a:rPr lang="zh-CN" altLang="en-US" dirty="0"/>
              <a:t>可以根据当前视角或位置的特征来构造，从而与 </a:t>
            </a:r>
            <a:r>
              <a:rPr lang="en-US" altLang="zh-CN" dirty="0"/>
              <a:t>K </a:t>
            </a:r>
            <a:r>
              <a:rPr lang="zh-CN" altLang="en-US" dirty="0"/>
              <a:t>和 </a:t>
            </a:r>
            <a:r>
              <a:rPr lang="en-US" altLang="zh-CN" dirty="0"/>
              <a:t>V </a:t>
            </a:r>
            <a:r>
              <a:rPr lang="zh-CN" altLang="en-US" dirty="0"/>
              <a:t>配对。</a:t>
            </a:r>
          </a:p>
          <a:p>
            <a:r>
              <a:rPr lang="zh-CN" altLang="en-US" b="1" dirty="0"/>
              <a:t>注意力计算：</a:t>
            </a:r>
            <a:r>
              <a:rPr lang="zh-CN" altLang="en-US" dirty="0"/>
              <a:t> 使用 </a:t>
            </a:r>
            <a:r>
              <a:rPr lang="en-US" altLang="zh-CN" dirty="0"/>
              <a:t>Q </a:t>
            </a:r>
            <a:r>
              <a:rPr lang="zh-CN" altLang="en-US" dirty="0"/>
              <a:t>和 </a:t>
            </a:r>
            <a:r>
              <a:rPr lang="en-US" altLang="zh-CN" dirty="0"/>
              <a:t>K </a:t>
            </a:r>
            <a:r>
              <a:rPr lang="zh-CN" altLang="en-US" dirty="0"/>
              <a:t>之间的点积计算注意力分数，以确定当前光线或像素应该关注潜在空间中的哪些区域。然后，利用这些分数对 </a:t>
            </a:r>
            <a:r>
              <a:rPr lang="en-US" altLang="zh-CN" dirty="0"/>
              <a:t>V </a:t>
            </a:r>
            <a:r>
              <a:rPr lang="zh-CN" altLang="en-US" dirty="0"/>
              <a:t>进行加权求和，从而得到注意力加权后的特征。</a:t>
            </a:r>
          </a:p>
          <a:p>
            <a:pPr>
              <a:buFont typeface="+mj-lt"/>
              <a:buNone/>
            </a:pPr>
            <a:endParaRPr lang="zh-CN" altLang="en-US" i="1"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8</a:t>
            </a:fld>
            <a:endParaRPr lang="zh-CN" altLang="en-US"/>
          </a:p>
        </p:txBody>
      </p:sp>
    </p:spTree>
    <p:extLst>
      <p:ext uri="{BB962C8B-B14F-4D97-AF65-F5344CB8AC3E}">
        <p14:creationId xmlns:p14="http://schemas.microsoft.com/office/powerpoint/2010/main" val="3673566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又水完一次汇报捏</a:t>
            </a:r>
            <a:r>
              <a:rPr lang="en-US" altLang="zh-CN" dirty="0"/>
              <a:t>—</a:t>
            </a:r>
            <a:r>
              <a:rPr lang="en-US" altLang="zh-CN" dirty="0" err="1"/>
              <a:t>Ciallo</a:t>
            </a:r>
            <a:r>
              <a:rPr lang="zh-CN" altLang="en-US" dirty="0"/>
              <a:t>～</a:t>
            </a:r>
            <a:r>
              <a:rPr lang="en-US" altLang="zh-CN" dirty="0"/>
              <a:t>(∠</a:t>
            </a:r>
            <a:r>
              <a:rPr lang="zh-CN" altLang="en-US" dirty="0"/>
              <a:t>・</a:t>
            </a:r>
            <a:r>
              <a:rPr lang="el-GR" altLang="zh-CN" dirty="0"/>
              <a:t>ω&lt; )⌒★</a:t>
            </a:r>
            <a:endParaRPr lang="zh-CN" altLang="en-US" dirty="0"/>
          </a:p>
        </p:txBody>
      </p:sp>
      <p:sp>
        <p:nvSpPr>
          <p:cNvPr id="4" name="灯片编号占位符 3"/>
          <p:cNvSpPr>
            <a:spLocks noGrp="1"/>
          </p:cNvSpPr>
          <p:nvPr>
            <p:ph type="sldNum" sz="quarter" idx="5"/>
          </p:nvPr>
        </p:nvSpPr>
        <p:spPr/>
        <p:txBody>
          <a:bodyPr/>
          <a:lstStyle/>
          <a:p>
            <a:fld id="{8F247975-04F3-4B68-9A22-B7FCD9BDA768}" type="slidenum">
              <a:rPr lang="zh-CN" altLang="en-US" smtClean="0"/>
              <a:t>16</a:t>
            </a:fld>
            <a:endParaRPr lang="zh-CN" altLang="en-US"/>
          </a:p>
        </p:txBody>
      </p:sp>
    </p:spTree>
    <p:extLst>
      <p:ext uri="{BB962C8B-B14F-4D97-AF65-F5344CB8AC3E}">
        <p14:creationId xmlns:p14="http://schemas.microsoft.com/office/powerpoint/2010/main" val="2273063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13395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EF3A1830-6072-24BA-2846-4808D12FDE6A}"/>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9446563" y="800594"/>
            <a:ext cx="2745436" cy="5615709"/>
          </a:xfrm>
          <a:prstGeom prst="rect">
            <a:avLst/>
          </a:prstGeom>
          <a:noFill/>
          <a:ln>
            <a:noFill/>
          </a:ln>
          <a:effectLst>
            <a:softEdge rad="12700"/>
          </a:effectLst>
        </p:spPr>
      </p:pic>
      <p:sp>
        <p:nvSpPr>
          <p:cNvPr id="17" name="矩形 16">
            <a:extLst>
              <a:ext uri="{FF2B5EF4-FFF2-40B4-BE49-F238E27FC236}">
                <a16:creationId xmlns:a16="http://schemas.microsoft.com/office/drawing/2014/main" id="{6D978730-1814-536F-BF94-95F0EBADAE54}"/>
              </a:ext>
            </a:extLst>
          </p:cNvPr>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8" name="直接连接符 17">
            <a:extLst>
              <a:ext uri="{FF2B5EF4-FFF2-40B4-BE49-F238E27FC236}">
                <a16:creationId xmlns:a16="http://schemas.microsoft.com/office/drawing/2014/main" id="{40C161BB-D9C0-FC41-6C12-302E424E44D1}"/>
              </a:ext>
            </a:extLst>
          </p:cNvPr>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340C013-EDBA-D5BF-4220-048536637BCE}"/>
              </a:ext>
            </a:extLst>
          </p:cNvPr>
          <p:cNvSpPr/>
          <p:nvPr userDrawn="1"/>
        </p:nvSpPr>
        <p:spPr>
          <a:xfrm>
            <a:off x="-23093"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20" name="矩形 19">
            <a:extLst>
              <a:ext uri="{FF2B5EF4-FFF2-40B4-BE49-F238E27FC236}">
                <a16:creationId xmlns:a16="http://schemas.microsoft.com/office/drawing/2014/main" id="{94897757-5596-40BA-94A0-407ACB4E50F9}"/>
              </a:ext>
            </a:extLst>
          </p:cNvPr>
          <p:cNvSpPr/>
          <p:nvPr userDrawn="1"/>
        </p:nvSpPr>
        <p:spPr>
          <a:xfrm>
            <a:off x="11927011"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21" name="文本框 20">
            <a:extLst>
              <a:ext uri="{FF2B5EF4-FFF2-40B4-BE49-F238E27FC236}">
                <a16:creationId xmlns:a16="http://schemas.microsoft.com/office/drawing/2014/main" id="{7909FF0F-9A7F-DDEB-A313-1DACDE90B25A}"/>
              </a:ext>
            </a:extLst>
          </p:cNvPr>
          <p:cNvSpPr txBox="1"/>
          <p:nvPr userDrawn="1"/>
        </p:nvSpPr>
        <p:spPr>
          <a:xfrm>
            <a:off x="8766629" y="0"/>
            <a:ext cx="3425371" cy="646331"/>
          </a:xfrm>
          <a:prstGeom prst="rect">
            <a:avLst/>
          </a:prstGeom>
          <a:noFill/>
        </p:spPr>
        <p:txBody>
          <a:bodyPr wrap="square" rtlCol="0">
            <a:spAutoFit/>
          </a:bodyPr>
          <a:lstStyle/>
          <a:p>
            <a:pPr algn="r"/>
            <a:r>
              <a:rPr lang="zh-CN" altLang="en-US" sz="3600" b="1" dirty="0">
                <a:solidFill>
                  <a:srgbClr val="24569D"/>
                </a:solidFill>
                <a:latin typeface="黑体" panose="02010609060101010101" pitchFamily="49" charset="-122"/>
                <a:ea typeface="黑体" panose="02010609060101010101" pitchFamily="49" charset="-122"/>
              </a:rPr>
              <a:t>研究方法</a:t>
            </a:r>
          </a:p>
        </p:txBody>
      </p:sp>
      <p:sp>
        <p:nvSpPr>
          <p:cNvPr id="22" name="矩形 21">
            <a:extLst>
              <a:ext uri="{FF2B5EF4-FFF2-40B4-BE49-F238E27FC236}">
                <a16:creationId xmlns:a16="http://schemas.microsoft.com/office/drawing/2014/main" id="{6C067443-52C8-227A-F645-076E0BA0B160}"/>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组合 23">
            <a:extLst>
              <a:ext uri="{FF2B5EF4-FFF2-40B4-BE49-F238E27FC236}">
                <a16:creationId xmlns:a16="http://schemas.microsoft.com/office/drawing/2014/main" id="{178B7430-67D8-DBEF-2EAB-24F27B37E542}"/>
              </a:ext>
            </a:extLst>
          </p:cNvPr>
          <p:cNvGrpSpPr/>
          <p:nvPr userDrawn="1"/>
        </p:nvGrpSpPr>
        <p:grpSpPr>
          <a:xfrm>
            <a:off x="-22073" y="2233979"/>
            <a:ext cx="1981044" cy="869497"/>
            <a:chOff x="0" y="2070617"/>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25" name="矩形 24">
              <a:extLst>
                <a:ext uri="{FF2B5EF4-FFF2-40B4-BE49-F238E27FC236}">
                  <a16:creationId xmlns:a16="http://schemas.microsoft.com/office/drawing/2014/main" id="{FE58011D-5BDB-1A77-035D-1E3CE77670E7}"/>
                </a:ext>
              </a:extLst>
            </p:cNvPr>
            <p:cNvSpPr/>
            <p:nvPr userDrawn="1"/>
          </p:nvSpPr>
          <p:spPr>
            <a:xfrm>
              <a:off x="0" y="2070617"/>
              <a:ext cx="1691680" cy="788186"/>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研究方法</a:t>
              </a:r>
            </a:p>
          </p:txBody>
        </p:sp>
        <p:sp>
          <p:nvSpPr>
            <p:cNvPr id="26" name="等腰三角形 25">
              <a:extLst>
                <a:ext uri="{FF2B5EF4-FFF2-40B4-BE49-F238E27FC236}">
                  <a16:creationId xmlns:a16="http://schemas.microsoft.com/office/drawing/2014/main" id="{9A628BCD-CB2B-DF04-1AA4-C29A922F38A8}"/>
                </a:ext>
              </a:extLst>
            </p:cNvPr>
            <p:cNvSpPr/>
            <p:nvPr userDrawn="1"/>
          </p:nvSpPr>
          <p:spPr>
            <a:xfrm rot="16200000">
              <a:off x="1547664" y="2392704"/>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a:extLst>
              <a:ext uri="{FF2B5EF4-FFF2-40B4-BE49-F238E27FC236}">
                <a16:creationId xmlns:a16="http://schemas.microsoft.com/office/drawing/2014/main" id="{C13AFC53-15F1-92DE-2326-C64131C0C998}"/>
              </a:ext>
            </a:extLst>
          </p:cNvPr>
          <p:cNvSpPr/>
          <p:nvPr userDrawn="1"/>
        </p:nvSpPr>
        <p:spPr>
          <a:xfrm>
            <a:off x="0" y="6435969"/>
            <a:ext cx="12191999" cy="422029"/>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9">
            <a:extLst>
              <a:ext uri="{FF2B5EF4-FFF2-40B4-BE49-F238E27FC236}">
                <a16:creationId xmlns:a16="http://schemas.microsoft.com/office/drawing/2014/main" id="{9D461DCB-56BB-A641-4645-87CA853C896B}"/>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2" name="表格 1">
            <a:extLst>
              <a:ext uri="{FF2B5EF4-FFF2-40B4-BE49-F238E27FC236}">
                <a16:creationId xmlns:a16="http://schemas.microsoft.com/office/drawing/2014/main" id="{F51B4C38-5CF5-E062-B2E7-529EA977A02F}"/>
              </a:ext>
            </a:extLst>
          </p:cNvPr>
          <p:cNvGraphicFramePr>
            <a:graphicFrameLocks noGrp="1"/>
          </p:cNvGraphicFramePr>
          <p:nvPr userDrawn="1">
            <p:extLst>
              <p:ext uri="{D42A27DB-BD31-4B8C-83A1-F6EECF244321}">
                <p14:modId xmlns:p14="http://schemas.microsoft.com/office/powerpoint/2010/main" val="1149814906"/>
              </p:ext>
            </p:extLst>
          </p:nvPr>
        </p:nvGraphicFramePr>
        <p:xfrm>
          <a:off x="31105" y="1364012"/>
          <a:ext cx="1970006" cy="3507708"/>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研究结果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87723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研究意义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881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250"/>
                                        <p:tgtEl>
                                          <p:spTgt spid="17"/>
                                        </p:tgtEl>
                                      </p:cBhvr>
                                    </p:animEffect>
                                  </p:childTnLst>
                                </p:cTn>
                              </p:par>
                              <p:par>
                                <p:cTn id="8" presetID="22" presetClass="entr" presetSubtype="2"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right)">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608AD6D-0AFE-232A-1D7C-76B39CA20E2C}"/>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9446563" y="800594"/>
            <a:ext cx="2745436" cy="5615709"/>
          </a:xfrm>
          <a:prstGeom prst="rect">
            <a:avLst/>
          </a:prstGeom>
          <a:noFill/>
          <a:ln>
            <a:noFill/>
          </a:ln>
          <a:effectLst>
            <a:softEdge rad="12700"/>
          </a:effectLst>
        </p:spPr>
      </p:pic>
      <p:sp>
        <p:nvSpPr>
          <p:cNvPr id="6" name="矩形 5">
            <a:extLst>
              <a:ext uri="{FF2B5EF4-FFF2-40B4-BE49-F238E27FC236}">
                <a16:creationId xmlns:a16="http://schemas.microsoft.com/office/drawing/2014/main" id="{70509B39-7C5C-F0E2-102A-4D7D5943F1E7}"/>
              </a:ext>
            </a:extLst>
          </p:cNvPr>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 name="直接连接符 6">
            <a:extLst>
              <a:ext uri="{FF2B5EF4-FFF2-40B4-BE49-F238E27FC236}">
                <a16:creationId xmlns:a16="http://schemas.microsoft.com/office/drawing/2014/main" id="{D9F2F09D-D003-1DF4-3740-44E47731CA8D}"/>
              </a:ext>
            </a:extLst>
          </p:cNvPr>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7CCD690-3830-B6EF-9610-EB67DC8F6B5A}"/>
              </a:ext>
            </a:extLst>
          </p:cNvPr>
          <p:cNvSpPr/>
          <p:nvPr userDrawn="1"/>
        </p:nvSpPr>
        <p:spPr>
          <a:xfrm>
            <a:off x="-23093"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9" name="矩形 8">
            <a:extLst>
              <a:ext uri="{FF2B5EF4-FFF2-40B4-BE49-F238E27FC236}">
                <a16:creationId xmlns:a16="http://schemas.microsoft.com/office/drawing/2014/main" id="{10306EDB-B870-7DD7-3890-FBC74532827E}"/>
              </a:ext>
            </a:extLst>
          </p:cNvPr>
          <p:cNvSpPr/>
          <p:nvPr userDrawn="1"/>
        </p:nvSpPr>
        <p:spPr>
          <a:xfrm>
            <a:off x="11895906"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10" name="文本框 9">
            <a:extLst>
              <a:ext uri="{FF2B5EF4-FFF2-40B4-BE49-F238E27FC236}">
                <a16:creationId xmlns:a16="http://schemas.microsoft.com/office/drawing/2014/main" id="{31E53F75-3E15-17D5-4595-047E847E4331}"/>
              </a:ext>
            </a:extLst>
          </p:cNvPr>
          <p:cNvSpPr txBox="1"/>
          <p:nvPr userDrawn="1"/>
        </p:nvSpPr>
        <p:spPr>
          <a:xfrm>
            <a:off x="8766629" y="0"/>
            <a:ext cx="3425371" cy="646331"/>
          </a:xfrm>
          <a:prstGeom prst="rect">
            <a:avLst/>
          </a:prstGeom>
          <a:noFill/>
        </p:spPr>
        <p:txBody>
          <a:bodyPr wrap="square" rtlCol="0">
            <a:spAutoFit/>
          </a:bodyPr>
          <a:lstStyle/>
          <a:p>
            <a:pPr algn="r"/>
            <a:r>
              <a:rPr lang="zh-CN" altLang="en-US" sz="3600" b="1" dirty="0">
                <a:solidFill>
                  <a:srgbClr val="24569D"/>
                </a:solidFill>
                <a:latin typeface="黑体" panose="02010609060101010101" pitchFamily="49" charset="-122"/>
                <a:ea typeface="黑体" panose="02010609060101010101" pitchFamily="49" charset="-122"/>
              </a:rPr>
              <a:t>研究结果</a:t>
            </a:r>
          </a:p>
        </p:txBody>
      </p:sp>
      <p:sp>
        <p:nvSpPr>
          <p:cNvPr id="11" name="矩形 10">
            <a:extLst>
              <a:ext uri="{FF2B5EF4-FFF2-40B4-BE49-F238E27FC236}">
                <a16:creationId xmlns:a16="http://schemas.microsoft.com/office/drawing/2014/main" id="{88E7C0E8-1542-6EA0-B7FC-9CA5B1C5CA78}"/>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D64C8EEB-2274-78B4-017E-A690A8D767CC}"/>
              </a:ext>
            </a:extLst>
          </p:cNvPr>
          <p:cNvGrpSpPr/>
          <p:nvPr userDrawn="1"/>
        </p:nvGrpSpPr>
        <p:grpSpPr>
          <a:xfrm>
            <a:off x="-22073" y="3105465"/>
            <a:ext cx="1981044" cy="869497"/>
            <a:chOff x="0" y="2860606"/>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5" name="等腰三角形 14">
              <a:extLst>
                <a:ext uri="{FF2B5EF4-FFF2-40B4-BE49-F238E27FC236}">
                  <a16:creationId xmlns:a16="http://schemas.microsoft.com/office/drawing/2014/main" id="{E7A4D091-0E54-8048-B7BE-FB304A6AB756}"/>
                </a:ext>
              </a:extLst>
            </p:cNvPr>
            <p:cNvSpPr/>
            <p:nvPr userDrawn="1"/>
          </p:nvSpPr>
          <p:spPr>
            <a:xfrm rot="16200000">
              <a:off x="1547664" y="3182692"/>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8040F6F-BD5D-1889-A28C-D9A5191F0A1B}"/>
                </a:ext>
              </a:extLst>
            </p:cNvPr>
            <p:cNvSpPr/>
            <p:nvPr userDrawn="1"/>
          </p:nvSpPr>
          <p:spPr>
            <a:xfrm>
              <a:off x="0" y="2860606"/>
              <a:ext cx="1691680" cy="788186"/>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研究结果</a:t>
              </a:r>
            </a:p>
          </p:txBody>
        </p:sp>
      </p:grpSp>
      <p:sp>
        <p:nvSpPr>
          <p:cNvPr id="16" name="矩形 15">
            <a:extLst>
              <a:ext uri="{FF2B5EF4-FFF2-40B4-BE49-F238E27FC236}">
                <a16:creationId xmlns:a16="http://schemas.microsoft.com/office/drawing/2014/main" id="{616FD9EA-99F6-F285-AB91-1C4596C36A98}"/>
              </a:ext>
            </a:extLst>
          </p:cNvPr>
          <p:cNvSpPr/>
          <p:nvPr userDrawn="1"/>
        </p:nvSpPr>
        <p:spPr>
          <a:xfrm>
            <a:off x="0" y="6435969"/>
            <a:ext cx="12191999" cy="422029"/>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边形 29">
            <a:extLst>
              <a:ext uri="{FF2B5EF4-FFF2-40B4-BE49-F238E27FC236}">
                <a16:creationId xmlns:a16="http://schemas.microsoft.com/office/drawing/2014/main" id="{3D946A5A-01D2-C79C-93F7-815A29D2221A}"/>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2" name="表格 1">
            <a:extLst>
              <a:ext uri="{FF2B5EF4-FFF2-40B4-BE49-F238E27FC236}">
                <a16:creationId xmlns:a16="http://schemas.microsoft.com/office/drawing/2014/main" id="{086A7DF4-8ABD-B160-9897-137BC612BE08}"/>
              </a:ext>
            </a:extLst>
          </p:cNvPr>
          <p:cNvGraphicFramePr>
            <a:graphicFrameLocks noGrp="1"/>
          </p:cNvGraphicFramePr>
          <p:nvPr userDrawn="1">
            <p:extLst>
              <p:ext uri="{D42A27DB-BD31-4B8C-83A1-F6EECF244321}">
                <p14:modId xmlns:p14="http://schemas.microsoft.com/office/powerpoint/2010/main" val="3429857532"/>
              </p:ext>
            </p:extLst>
          </p:nvPr>
        </p:nvGraphicFramePr>
        <p:xfrm>
          <a:off x="-23093" y="1364012"/>
          <a:ext cx="1970006" cy="3507708"/>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87723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研究意义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8674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25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FB98B151-0E57-0007-70B0-950F82C87525}"/>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9446563" y="800594"/>
            <a:ext cx="2745436" cy="5615709"/>
          </a:xfrm>
          <a:prstGeom prst="rect">
            <a:avLst/>
          </a:prstGeom>
          <a:noFill/>
          <a:ln>
            <a:noFill/>
          </a:ln>
          <a:effectLst>
            <a:softEdge rad="12700"/>
          </a:effectLst>
        </p:spPr>
      </p:pic>
      <p:sp>
        <p:nvSpPr>
          <p:cNvPr id="24" name="矩形 23">
            <a:extLst>
              <a:ext uri="{FF2B5EF4-FFF2-40B4-BE49-F238E27FC236}">
                <a16:creationId xmlns:a16="http://schemas.microsoft.com/office/drawing/2014/main" id="{95575C76-6488-CABF-B163-0EA4F5755410}"/>
              </a:ext>
            </a:extLst>
          </p:cNvPr>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a:extLst>
              <a:ext uri="{FF2B5EF4-FFF2-40B4-BE49-F238E27FC236}">
                <a16:creationId xmlns:a16="http://schemas.microsoft.com/office/drawing/2014/main" id="{BCBD57C5-1B2D-4FCE-E08A-A667AD111364}"/>
              </a:ext>
            </a:extLst>
          </p:cNvPr>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1377EF3B-4F7A-C4B1-0E02-4AC2C102CAE1}"/>
              </a:ext>
            </a:extLst>
          </p:cNvPr>
          <p:cNvSpPr/>
          <p:nvPr userDrawn="1"/>
        </p:nvSpPr>
        <p:spPr>
          <a:xfrm>
            <a:off x="-23093"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27" name="矩形 26">
            <a:extLst>
              <a:ext uri="{FF2B5EF4-FFF2-40B4-BE49-F238E27FC236}">
                <a16:creationId xmlns:a16="http://schemas.microsoft.com/office/drawing/2014/main" id="{BF3A47DD-D3B7-0E00-25EE-007FC96F7E1F}"/>
              </a:ext>
            </a:extLst>
          </p:cNvPr>
          <p:cNvSpPr/>
          <p:nvPr userDrawn="1"/>
        </p:nvSpPr>
        <p:spPr>
          <a:xfrm>
            <a:off x="11927011"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28" name="文本框 27">
            <a:extLst>
              <a:ext uri="{FF2B5EF4-FFF2-40B4-BE49-F238E27FC236}">
                <a16:creationId xmlns:a16="http://schemas.microsoft.com/office/drawing/2014/main" id="{7E6F9B9A-7D7E-6CCB-BA4C-16EF5B02164B}"/>
              </a:ext>
            </a:extLst>
          </p:cNvPr>
          <p:cNvSpPr txBox="1"/>
          <p:nvPr userDrawn="1"/>
        </p:nvSpPr>
        <p:spPr>
          <a:xfrm>
            <a:off x="8766629" y="0"/>
            <a:ext cx="3425371" cy="646331"/>
          </a:xfrm>
          <a:prstGeom prst="rect">
            <a:avLst/>
          </a:prstGeom>
          <a:noFill/>
        </p:spPr>
        <p:txBody>
          <a:bodyPr wrap="square" rtlCol="0">
            <a:spAutoFit/>
          </a:bodyPr>
          <a:lstStyle/>
          <a:p>
            <a:pPr algn="r"/>
            <a:r>
              <a:rPr lang="zh-CN" altLang="en-US" sz="3600" b="1" dirty="0">
                <a:solidFill>
                  <a:srgbClr val="24569D"/>
                </a:solidFill>
                <a:latin typeface="黑体" panose="02010609060101010101" pitchFamily="49" charset="-122"/>
                <a:ea typeface="黑体" panose="02010609060101010101" pitchFamily="49" charset="-122"/>
              </a:rPr>
              <a:t>研究意义</a:t>
            </a:r>
          </a:p>
        </p:txBody>
      </p:sp>
      <p:sp>
        <p:nvSpPr>
          <p:cNvPr id="29" name="矩形 28">
            <a:extLst>
              <a:ext uri="{FF2B5EF4-FFF2-40B4-BE49-F238E27FC236}">
                <a16:creationId xmlns:a16="http://schemas.microsoft.com/office/drawing/2014/main" id="{3F85459A-3212-6CA1-294F-FD0A5538CEBE}"/>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0" name="表格 29">
            <a:extLst>
              <a:ext uri="{FF2B5EF4-FFF2-40B4-BE49-F238E27FC236}">
                <a16:creationId xmlns:a16="http://schemas.microsoft.com/office/drawing/2014/main" id="{A65D8E36-2745-FDD1-6983-62B611F68E84}"/>
              </a:ext>
            </a:extLst>
          </p:cNvPr>
          <p:cNvGraphicFramePr>
            <a:graphicFrameLocks noGrp="1"/>
          </p:cNvGraphicFramePr>
          <p:nvPr userDrawn="1">
            <p:extLst>
              <p:ext uri="{D42A27DB-BD31-4B8C-83A1-F6EECF244321}">
                <p14:modId xmlns:p14="http://schemas.microsoft.com/office/powerpoint/2010/main" val="2220967793"/>
              </p:ext>
            </p:extLst>
          </p:nvPr>
        </p:nvGraphicFramePr>
        <p:xfrm>
          <a:off x="31105" y="1364012"/>
          <a:ext cx="1970006" cy="3507708"/>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研究结论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87723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思考与不足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1" name="组合 30">
            <a:extLst>
              <a:ext uri="{FF2B5EF4-FFF2-40B4-BE49-F238E27FC236}">
                <a16:creationId xmlns:a16="http://schemas.microsoft.com/office/drawing/2014/main" id="{31555147-EDBD-7F82-C9CB-EE00EFC90D15}"/>
              </a:ext>
            </a:extLst>
          </p:cNvPr>
          <p:cNvGrpSpPr/>
          <p:nvPr userDrawn="1"/>
        </p:nvGrpSpPr>
        <p:grpSpPr>
          <a:xfrm>
            <a:off x="-22073" y="3996738"/>
            <a:ext cx="1981044" cy="869497"/>
            <a:chOff x="0" y="366853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32" name="矩形 31">
              <a:extLst>
                <a:ext uri="{FF2B5EF4-FFF2-40B4-BE49-F238E27FC236}">
                  <a16:creationId xmlns:a16="http://schemas.microsoft.com/office/drawing/2014/main" id="{51E148C8-5689-16DB-0A9C-C6F25B63ED63}"/>
                </a:ext>
              </a:extLst>
            </p:cNvPr>
            <p:cNvSpPr/>
            <p:nvPr userDrawn="1"/>
          </p:nvSpPr>
          <p:spPr>
            <a:xfrm>
              <a:off x="0" y="3668532"/>
              <a:ext cx="1691680" cy="788186"/>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研究意义</a:t>
              </a:r>
            </a:p>
          </p:txBody>
        </p:sp>
        <p:sp>
          <p:nvSpPr>
            <p:cNvPr id="33" name="等腰三角形 32">
              <a:extLst>
                <a:ext uri="{FF2B5EF4-FFF2-40B4-BE49-F238E27FC236}">
                  <a16:creationId xmlns:a16="http://schemas.microsoft.com/office/drawing/2014/main" id="{CEAE8B23-EB31-060B-3D69-B992A7CC1B31}"/>
                </a:ext>
              </a:extLst>
            </p:cNvPr>
            <p:cNvSpPr/>
            <p:nvPr userDrawn="1"/>
          </p:nvSpPr>
          <p:spPr>
            <a:xfrm rot="16200000">
              <a:off x="1547664" y="3990620"/>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E1588EBB-E1E0-F3B8-3EC0-76B436EE0374}"/>
              </a:ext>
            </a:extLst>
          </p:cNvPr>
          <p:cNvSpPr/>
          <p:nvPr userDrawn="1"/>
        </p:nvSpPr>
        <p:spPr>
          <a:xfrm>
            <a:off x="0" y="6435969"/>
            <a:ext cx="12191999" cy="422029"/>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边形 29">
            <a:extLst>
              <a:ext uri="{FF2B5EF4-FFF2-40B4-BE49-F238E27FC236}">
                <a16:creationId xmlns:a16="http://schemas.microsoft.com/office/drawing/2014/main" id="{DEE9D0A5-A869-944B-2E8A-A6AE3924BC04}"/>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62870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250"/>
                                        <p:tgtEl>
                                          <p:spTgt spid="24"/>
                                        </p:tgtEl>
                                      </p:cBhvr>
                                    </p:animEffect>
                                  </p:childTnLst>
                                </p:cTn>
                              </p:par>
                              <p:par>
                                <p:cTn id="8" presetID="22" presetClass="entr" presetSubtype="2"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E3A431CD-4C45-9ED1-1D20-38741415275C}"/>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9446563" y="800594"/>
            <a:ext cx="2745436" cy="5615709"/>
          </a:xfrm>
          <a:prstGeom prst="rect">
            <a:avLst/>
          </a:prstGeom>
          <a:noFill/>
          <a:ln>
            <a:noFill/>
          </a:ln>
          <a:effectLst>
            <a:softEdge rad="12700"/>
          </a:effectLst>
        </p:spPr>
      </p:pic>
      <p:sp>
        <p:nvSpPr>
          <p:cNvPr id="9" name="矩形 8">
            <a:extLst>
              <a:ext uri="{FF2B5EF4-FFF2-40B4-BE49-F238E27FC236}">
                <a16:creationId xmlns:a16="http://schemas.microsoft.com/office/drawing/2014/main" id="{7FF8D068-CC57-6ED4-231F-E48550D07058}"/>
              </a:ext>
            </a:extLst>
          </p:cNvPr>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0" name="直接连接符 9">
            <a:extLst>
              <a:ext uri="{FF2B5EF4-FFF2-40B4-BE49-F238E27FC236}">
                <a16:creationId xmlns:a16="http://schemas.microsoft.com/office/drawing/2014/main" id="{AA9A6874-033B-57F8-F052-C03C4A661A74}"/>
              </a:ext>
            </a:extLst>
          </p:cNvPr>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15BBBCC-D8DC-1199-A929-1F512ACDE092}"/>
              </a:ext>
            </a:extLst>
          </p:cNvPr>
          <p:cNvSpPr/>
          <p:nvPr userDrawn="1"/>
        </p:nvSpPr>
        <p:spPr>
          <a:xfrm>
            <a:off x="-23093"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12" name="矩形 11">
            <a:extLst>
              <a:ext uri="{FF2B5EF4-FFF2-40B4-BE49-F238E27FC236}">
                <a16:creationId xmlns:a16="http://schemas.microsoft.com/office/drawing/2014/main" id="{604F914C-D9C5-39D4-E2DC-24D912829901}"/>
              </a:ext>
            </a:extLst>
          </p:cNvPr>
          <p:cNvSpPr/>
          <p:nvPr userDrawn="1"/>
        </p:nvSpPr>
        <p:spPr>
          <a:xfrm>
            <a:off x="11927011"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13" name="文本框 12">
            <a:extLst>
              <a:ext uri="{FF2B5EF4-FFF2-40B4-BE49-F238E27FC236}">
                <a16:creationId xmlns:a16="http://schemas.microsoft.com/office/drawing/2014/main" id="{2BAFE59B-3924-B983-A118-E58E25073254}"/>
              </a:ext>
            </a:extLst>
          </p:cNvPr>
          <p:cNvSpPr txBox="1"/>
          <p:nvPr userDrawn="1"/>
        </p:nvSpPr>
        <p:spPr>
          <a:xfrm>
            <a:off x="8766629" y="0"/>
            <a:ext cx="3425371" cy="646331"/>
          </a:xfrm>
          <a:prstGeom prst="rect">
            <a:avLst/>
          </a:prstGeom>
          <a:noFill/>
        </p:spPr>
        <p:txBody>
          <a:bodyPr wrap="square" rtlCol="0">
            <a:spAutoFit/>
          </a:bodyPr>
          <a:lstStyle/>
          <a:p>
            <a:pPr algn="r"/>
            <a:r>
              <a:rPr lang="zh-CN" altLang="en-US" sz="3600" b="1" dirty="0">
                <a:solidFill>
                  <a:srgbClr val="24569D"/>
                </a:solidFill>
                <a:latin typeface="黑体" panose="02010609060101010101" pitchFamily="49" charset="-122"/>
                <a:ea typeface="黑体" panose="02010609060101010101" pitchFamily="49" charset="-122"/>
              </a:rPr>
              <a:t>总结</a:t>
            </a:r>
          </a:p>
        </p:txBody>
      </p:sp>
      <p:sp>
        <p:nvSpPr>
          <p:cNvPr id="14" name="矩形 13">
            <a:extLst>
              <a:ext uri="{FF2B5EF4-FFF2-40B4-BE49-F238E27FC236}">
                <a16:creationId xmlns:a16="http://schemas.microsoft.com/office/drawing/2014/main" id="{A8B0A834-791F-5313-CE26-D98940E842AC}"/>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5" name="表格 14">
            <a:extLst>
              <a:ext uri="{FF2B5EF4-FFF2-40B4-BE49-F238E27FC236}">
                <a16:creationId xmlns:a16="http://schemas.microsoft.com/office/drawing/2014/main" id="{5CFFFFC2-C9DD-308D-FE8E-8E0E57172E69}"/>
              </a:ext>
            </a:extLst>
          </p:cNvPr>
          <p:cNvGraphicFramePr>
            <a:graphicFrameLocks noGrp="1"/>
          </p:cNvGraphicFramePr>
          <p:nvPr userDrawn="1">
            <p:extLst>
              <p:ext uri="{D42A27DB-BD31-4B8C-83A1-F6EECF244321}">
                <p14:modId xmlns:p14="http://schemas.microsoft.com/office/powerpoint/2010/main" val="2341597011"/>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研究结论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思考与不足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 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6" name="组合 15">
            <a:extLst>
              <a:ext uri="{FF2B5EF4-FFF2-40B4-BE49-F238E27FC236}">
                <a16:creationId xmlns:a16="http://schemas.microsoft.com/office/drawing/2014/main" id="{BED9B0C2-26E8-1A70-6C55-A0C30453D5C9}"/>
              </a:ext>
            </a:extLst>
          </p:cNvPr>
          <p:cNvGrpSpPr/>
          <p:nvPr userDrawn="1"/>
        </p:nvGrpSpPr>
        <p:grpSpPr>
          <a:xfrm>
            <a:off x="-22073" y="4872626"/>
            <a:ext cx="1981044" cy="869497"/>
            <a:chOff x="0" y="4462511"/>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7" name="矩形 16">
              <a:extLst>
                <a:ext uri="{FF2B5EF4-FFF2-40B4-BE49-F238E27FC236}">
                  <a16:creationId xmlns:a16="http://schemas.microsoft.com/office/drawing/2014/main" id="{1B05D8C1-ED20-B986-FB3B-67FF19803214}"/>
                </a:ext>
              </a:extLst>
            </p:cNvPr>
            <p:cNvSpPr/>
            <p:nvPr userDrawn="1"/>
          </p:nvSpPr>
          <p:spPr>
            <a:xfrm>
              <a:off x="0" y="4462511"/>
              <a:ext cx="1691680" cy="788186"/>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a:t>
              </a:r>
            </a:p>
          </p:txBody>
        </p:sp>
        <p:sp>
          <p:nvSpPr>
            <p:cNvPr id="18" name="等腰三角形 17">
              <a:extLst>
                <a:ext uri="{FF2B5EF4-FFF2-40B4-BE49-F238E27FC236}">
                  <a16:creationId xmlns:a16="http://schemas.microsoft.com/office/drawing/2014/main" id="{504C7A21-7E8E-58EF-8FED-FF742923B221}"/>
                </a:ext>
              </a:extLst>
            </p:cNvPr>
            <p:cNvSpPr/>
            <p:nvPr userDrawn="1"/>
          </p:nvSpPr>
          <p:spPr>
            <a:xfrm rot="16200000">
              <a:off x="1547664" y="478459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B69BF3A7-A7D2-D624-3D2D-563CDD5A31C8}"/>
              </a:ext>
            </a:extLst>
          </p:cNvPr>
          <p:cNvSpPr/>
          <p:nvPr userDrawn="1"/>
        </p:nvSpPr>
        <p:spPr>
          <a:xfrm>
            <a:off x="0" y="6435969"/>
            <a:ext cx="12191999" cy="422029"/>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边形 29">
            <a:extLst>
              <a:ext uri="{FF2B5EF4-FFF2-40B4-BE49-F238E27FC236}">
                <a16:creationId xmlns:a16="http://schemas.microsoft.com/office/drawing/2014/main" id="{1ACA01A3-7CC2-667A-6A31-E036D8C5FECA}"/>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330010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4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250"/>
                                        <p:tgtEl>
                                          <p:spTgt spid="10"/>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7935DC9-36DC-DC5C-E342-592F45CBB708}"/>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8834617" y="-4714"/>
            <a:ext cx="3357383" cy="6867429"/>
          </a:xfrm>
          <a:prstGeom prst="rect">
            <a:avLst/>
          </a:prstGeom>
          <a:noFill/>
          <a:ln>
            <a:noFill/>
          </a:ln>
          <a:effectLst>
            <a:softEdge rad="12700"/>
          </a:effectLst>
        </p:spPr>
      </p:pic>
      <p:cxnSp>
        <p:nvCxnSpPr>
          <p:cNvPr id="3" name="直接连接符 2">
            <a:extLst>
              <a:ext uri="{FF2B5EF4-FFF2-40B4-BE49-F238E27FC236}">
                <a16:creationId xmlns:a16="http://schemas.microsoft.com/office/drawing/2014/main" id="{E85EBC49-51BF-BCDD-9195-92F3673FCFDA}"/>
              </a:ext>
            </a:extLst>
          </p:cNvPr>
          <p:cNvCxnSpPr/>
          <p:nvPr userDrawn="1"/>
        </p:nvCxnSpPr>
        <p:spPr>
          <a:xfrm>
            <a:off x="0" y="618080"/>
            <a:ext cx="3798891" cy="0"/>
          </a:xfrm>
          <a:prstGeom prst="line">
            <a:avLst/>
          </a:prstGeom>
          <a:ln w="444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E669FB6-C2E8-B0FF-E28F-6EBCBE387958}"/>
              </a:ext>
            </a:extLst>
          </p:cNvPr>
          <p:cNvSpPr txBox="1"/>
          <p:nvPr userDrawn="1"/>
        </p:nvSpPr>
        <p:spPr>
          <a:xfrm>
            <a:off x="0" y="-21771"/>
            <a:ext cx="3926114" cy="584775"/>
          </a:xfrm>
          <a:prstGeom prst="rect">
            <a:avLst/>
          </a:prstGeom>
          <a:noFill/>
        </p:spPr>
        <p:txBody>
          <a:bodyPr wrap="square" rtlCol="0">
            <a:spAutoFit/>
          </a:bodyPr>
          <a:lstStyle/>
          <a:p>
            <a:pPr algn="just"/>
            <a:r>
              <a:rPr lang="en-US" altLang="zh-CN" sz="3200" b="1" dirty="0"/>
              <a:t> </a:t>
            </a:r>
            <a:endParaRPr lang="zh-CN" altLang="en-US" sz="3200" b="1" dirty="0"/>
          </a:p>
        </p:txBody>
      </p:sp>
    </p:spTree>
    <p:extLst>
      <p:ext uri="{BB962C8B-B14F-4D97-AF65-F5344CB8AC3E}">
        <p14:creationId xmlns:p14="http://schemas.microsoft.com/office/powerpoint/2010/main" val="2867546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548670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0152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37239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32120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317092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175934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95634A-C50F-46BF-B642-326E8AB3DA92}" type="datetimeFigureOut">
              <a:rPr lang="zh-CN" altLang="en-US" smtClean="0"/>
              <a:t>2024/10/28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05189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24569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9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7935DC9-36DC-DC5C-E342-592F45CBB708}"/>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9446563" y="800594"/>
            <a:ext cx="2745436" cy="5615709"/>
          </a:xfrm>
          <a:prstGeom prst="rect">
            <a:avLst/>
          </a:prstGeom>
          <a:noFill/>
          <a:ln>
            <a:noFill/>
          </a:ln>
          <a:effectLst>
            <a:softEdge rad="12700"/>
          </a:effectLst>
        </p:spPr>
      </p:pic>
      <p:sp>
        <p:nvSpPr>
          <p:cNvPr id="7" name="矩形 6"/>
          <p:cNvSpPr/>
          <p:nvPr userDrawn="1"/>
        </p:nvSpPr>
        <p:spPr>
          <a:xfrm>
            <a:off x="9857015" y="571495"/>
            <a:ext cx="2334985" cy="179614"/>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p:cNvCxnSpPr/>
          <p:nvPr userDrawn="1"/>
        </p:nvCxnSpPr>
        <p:spPr>
          <a:xfrm>
            <a:off x="0" y="751109"/>
            <a:ext cx="12192000" cy="0"/>
          </a:xfrm>
          <a:prstGeom prst="line">
            <a:avLst/>
          </a:prstGeom>
          <a:ln>
            <a:solidFill>
              <a:srgbClr val="24569D"/>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41D2A462-3235-E8F8-B5D3-96EFD2F3F526}"/>
              </a:ext>
            </a:extLst>
          </p:cNvPr>
          <p:cNvSpPr/>
          <p:nvPr userDrawn="1"/>
        </p:nvSpPr>
        <p:spPr>
          <a:xfrm>
            <a:off x="-23093"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3" name="矩形 2">
            <a:extLst>
              <a:ext uri="{FF2B5EF4-FFF2-40B4-BE49-F238E27FC236}">
                <a16:creationId xmlns:a16="http://schemas.microsoft.com/office/drawing/2014/main" id="{5107647F-8BEF-FDFD-FD15-457D28605416}"/>
              </a:ext>
            </a:extLst>
          </p:cNvPr>
          <p:cNvSpPr/>
          <p:nvPr userDrawn="1"/>
        </p:nvSpPr>
        <p:spPr>
          <a:xfrm>
            <a:off x="11927011" y="3005475"/>
            <a:ext cx="264989" cy="1620772"/>
          </a:xfrm>
          <a:prstGeom prst="rect">
            <a:avLst/>
          </a:prstGeom>
          <a:solidFill>
            <a:srgbClr val="24569D"/>
          </a:solidFill>
          <a:ln w="25400" cap="flat" cmpd="sng" algn="ctr">
            <a:noFill/>
            <a:prstDash val="solid"/>
          </a:ln>
          <a:effectLst/>
        </p:spPr>
        <p:txBody>
          <a:bodyPr rtlCol="0" anchor="ctr"/>
          <a:lstStyle/>
          <a:p>
            <a:pPr algn="ctr">
              <a:defRPr/>
            </a:pPr>
            <a:endParaRPr lang="zh-CN" altLang="en-US" kern="0">
              <a:solidFill>
                <a:prstClr val="white"/>
              </a:solidFill>
              <a:latin typeface="Calibri"/>
              <a:ea typeface="宋体" panose="02010600030101010101" pitchFamily="2" charset="-122"/>
            </a:endParaRPr>
          </a:p>
        </p:txBody>
      </p:sp>
      <p:sp>
        <p:nvSpPr>
          <p:cNvPr id="5" name="文本框 4">
            <a:extLst>
              <a:ext uri="{FF2B5EF4-FFF2-40B4-BE49-F238E27FC236}">
                <a16:creationId xmlns:a16="http://schemas.microsoft.com/office/drawing/2014/main" id="{C51A4DCE-F803-77D5-B1F8-2085335F2E9B}"/>
              </a:ext>
            </a:extLst>
          </p:cNvPr>
          <p:cNvSpPr txBox="1"/>
          <p:nvPr userDrawn="1"/>
        </p:nvSpPr>
        <p:spPr>
          <a:xfrm>
            <a:off x="8766629" y="0"/>
            <a:ext cx="3425371" cy="646331"/>
          </a:xfrm>
          <a:prstGeom prst="rect">
            <a:avLst/>
          </a:prstGeom>
          <a:noFill/>
        </p:spPr>
        <p:txBody>
          <a:bodyPr wrap="square" rtlCol="0">
            <a:spAutoFit/>
          </a:bodyPr>
          <a:lstStyle/>
          <a:p>
            <a:pPr algn="r"/>
            <a:r>
              <a:rPr lang="zh-CN" altLang="en-US" sz="3600" b="1" dirty="0">
                <a:solidFill>
                  <a:srgbClr val="24569D"/>
                </a:solidFill>
                <a:latin typeface="黑体" panose="02010609060101010101" pitchFamily="49" charset="-122"/>
                <a:ea typeface="黑体" panose="02010609060101010101" pitchFamily="49" charset="-122"/>
              </a:rPr>
              <a:t>研究背景</a:t>
            </a:r>
          </a:p>
        </p:txBody>
      </p:sp>
      <p:sp>
        <p:nvSpPr>
          <p:cNvPr id="6" name="矩形 5">
            <a:extLst>
              <a:ext uri="{FF2B5EF4-FFF2-40B4-BE49-F238E27FC236}">
                <a16:creationId xmlns:a16="http://schemas.microsoft.com/office/drawing/2014/main" id="{7E351830-157C-87F9-6BF2-41656CF560BE}"/>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a16="http://schemas.microsoft.com/office/drawing/2014/main" id="{50C2F617-0B69-EC93-F6C4-8065E1C44AFE}"/>
              </a:ext>
            </a:extLst>
          </p:cNvPr>
          <p:cNvGrpSpPr/>
          <p:nvPr userDrawn="1"/>
        </p:nvGrpSpPr>
        <p:grpSpPr>
          <a:xfrm>
            <a:off x="-22073" y="1353704"/>
            <a:ext cx="1981044" cy="869497"/>
            <a:chOff x="0" y="1272661"/>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1" name="矩形 10">
              <a:extLst>
                <a:ext uri="{FF2B5EF4-FFF2-40B4-BE49-F238E27FC236}">
                  <a16:creationId xmlns:a16="http://schemas.microsoft.com/office/drawing/2014/main" id="{F14BDA8C-82F0-7E44-92FE-5DE88730ABBE}"/>
                </a:ext>
              </a:extLst>
            </p:cNvPr>
            <p:cNvSpPr/>
            <p:nvPr userDrawn="1"/>
          </p:nvSpPr>
          <p:spPr>
            <a:xfrm>
              <a:off x="0" y="1272661"/>
              <a:ext cx="1691680" cy="788186"/>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研究背景</a:t>
              </a:r>
            </a:p>
          </p:txBody>
        </p:sp>
        <p:sp>
          <p:nvSpPr>
            <p:cNvPr id="12" name="等腰三角形 11">
              <a:extLst>
                <a:ext uri="{FF2B5EF4-FFF2-40B4-BE49-F238E27FC236}">
                  <a16:creationId xmlns:a16="http://schemas.microsoft.com/office/drawing/2014/main" id="{38116EC9-35A6-5402-E07D-26F2CA4B35D7}"/>
                </a:ext>
              </a:extLst>
            </p:cNvPr>
            <p:cNvSpPr/>
            <p:nvPr userDrawn="1"/>
          </p:nvSpPr>
          <p:spPr>
            <a:xfrm rot="16200000">
              <a:off x="1547664" y="1594747"/>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a:extLst>
              <a:ext uri="{FF2B5EF4-FFF2-40B4-BE49-F238E27FC236}">
                <a16:creationId xmlns:a16="http://schemas.microsoft.com/office/drawing/2014/main" id="{0F1EBFD6-6479-DD52-F515-3D7439742C7F}"/>
              </a:ext>
            </a:extLst>
          </p:cNvPr>
          <p:cNvSpPr/>
          <p:nvPr userDrawn="1"/>
        </p:nvSpPr>
        <p:spPr>
          <a:xfrm>
            <a:off x="0" y="6435969"/>
            <a:ext cx="12191999" cy="422029"/>
          </a:xfrm>
          <a:prstGeom prst="rect">
            <a:avLst/>
          </a:prstGeom>
          <a:solidFill>
            <a:srgbClr val="2456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边形 29">
            <a:extLst>
              <a:ext uri="{FF2B5EF4-FFF2-40B4-BE49-F238E27FC236}">
                <a16:creationId xmlns:a16="http://schemas.microsoft.com/office/drawing/2014/main" id="{3DFB8A44-3F10-E61E-14C3-1B433AE739E4}"/>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aphicFrame>
        <p:nvGraphicFramePr>
          <p:cNvPr id="4" name="表格 3">
            <a:extLst>
              <a:ext uri="{FF2B5EF4-FFF2-40B4-BE49-F238E27FC236}">
                <a16:creationId xmlns:a16="http://schemas.microsoft.com/office/drawing/2014/main" id="{E316F7BE-9599-9DF0-F40A-F4303D37CC18}"/>
              </a:ext>
            </a:extLst>
          </p:cNvPr>
          <p:cNvGraphicFramePr>
            <a:graphicFrameLocks noGrp="1"/>
          </p:cNvGraphicFramePr>
          <p:nvPr userDrawn="1">
            <p:extLst>
              <p:ext uri="{D42A27DB-BD31-4B8C-83A1-F6EECF244321}">
                <p14:modId xmlns:p14="http://schemas.microsoft.com/office/powerpoint/2010/main" val="3486771852"/>
              </p:ext>
            </p:extLst>
          </p:nvPr>
        </p:nvGraphicFramePr>
        <p:xfrm>
          <a:off x="-23094" y="1364012"/>
          <a:ext cx="1970006" cy="3507708"/>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研究方法</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研究结果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877230">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研究意义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4054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25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5634A-C50F-46BF-B642-326E8AB3DA92}" type="datetimeFigureOut">
              <a:rPr lang="zh-CN" altLang="en-US" smtClean="0"/>
              <a:t>2024/10/28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D35F1-C8A2-4A57-8FB7-EAFE3FD7B391}" type="slidenum">
              <a:rPr lang="zh-CN" altLang="en-US" smtClean="0"/>
              <a:t>‹#›</a:t>
            </a:fld>
            <a:endParaRPr lang="zh-CN" altLang="en-US"/>
          </a:p>
        </p:txBody>
      </p:sp>
    </p:spTree>
    <p:extLst>
      <p:ext uri="{BB962C8B-B14F-4D97-AF65-F5344CB8AC3E}">
        <p14:creationId xmlns:p14="http://schemas.microsoft.com/office/powerpoint/2010/main" val="2602276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7" r:id="rId10"/>
    <p:sldLayoutId id="2147483663" r:id="rId11"/>
    <p:sldLayoutId id="2147483662" r:id="rId12"/>
    <p:sldLayoutId id="2147483661" r:id="rId13"/>
    <p:sldLayoutId id="2147483660"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pastebin.ubuntu.com/p/FB4TDjMj7Q/" TargetMode="External"/><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comments" Target="../comments/commen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0.png"/><Relationship Id="rId10" Type="http://schemas.openxmlformats.org/officeDocument/2006/relationships/comments" Target="../comments/comment2.xml"/><Relationship Id="rId4" Type="http://schemas.openxmlformats.org/officeDocument/2006/relationships/image" Target="../media/image3.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1"/>
            </p:custDataLst>
          </p:nvPr>
        </p:nvSpPr>
        <p:spPr bwMode="auto">
          <a:xfrm>
            <a:off x="2351882" y="2701866"/>
            <a:ext cx="7488237" cy="1147763"/>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 name="PA_遮罩2"/>
          <p:cNvSpPr/>
          <p:nvPr>
            <p:custDataLst>
              <p:tags r:id="rId2"/>
            </p:custDataLst>
          </p:nvPr>
        </p:nvSpPr>
        <p:spPr bwMode="auto">
          <a:xfrm>
            <a:off x="3183972" y="2274829"/>
            <a:ext cx="5825646" cy="1003300"/>
          </a:xfrm>
          <a:prstGeom prst="rect">
            <a:avLst/>
          </a:prstGeom>
          <a:solidFill>
            <a:srgbClr val="F2F2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6" name="PA_遮罩1"/>
          <p:cNvSpPr/>
          <p:nvPr>
            <p:custDataLst>
              <p:tags r:id="rId3"/>
            </p:custDataLst>
          </p:nvPr>
        </p:nvSpPr>
        <p:spPr bwMode="auto">
          <a:xfrm>
            <a:off x="3455194" y="3349566"/>
            <a:ext cx="5281613" cy="1003300"/>
          </a:xfrm>
          <a:prstGeom prst="rect">
            <a:avLst/>
          </a:prstGeom>
          <a:solidFill>
            <a:srgbClr val="F2F2F2"/>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grpSp>
        <p:nvGrpSpPr>
          <p:cNvPr id="13" name="PA_组合 12"/>
          <p:cNvGrpSpPr/>
          <p:nvPr>
            <p:custDataLst>
              <p:tags r:id="rId4"/>
            </p:custDataLst>
          </p:nvPr>
        </p:nvGrpSpPr>
        <p:grpSpPr>
          <a:xfrm>
            <a:off x="3791744" y="3509904"/>
            <a:ext cx="4608513" cy="679450"/>
            <a:chOff x="3791744" y="4321176"/>
            <a:chExt cx="4608513" cy="679450"/>
          </a:xfrm>
        </p:grpSpPr>
        <p:sp>
          <p:nvSpPr>
            <p:cNvPr id="7" name="PA_圆角矩形 6"/>
            <p:cNvSpPr/>
            <p:nvPr>
              <p:custDataLst>
                <p:tags r:id="rId6"/>
              </p:custDataLst>
            </p:nvPr>
          </p:nvSpPr>
          <p:spPr bwMode="auto">
            <a:xfrm>
              <a:off x="3791744" y="4321176"/>
              <a:ext cx="4608513" cy="679450"/>
            </a:xfrm>
            <a:prstGeom prst="roundRect">
              <a:avLst>
                <a:gd name="adj" fmla="val 1945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9" name="PA_文本框 8"/>
            <p:cNvSpPr txBox="1">
              <a:spLocks noChangeArrowheads="1"/>
            </p:cNvSpPr>
            <p:nvPr>
              <p:custDataLst>
                <p:tags r:id="rId7"/>
              </p:custDataLst>
            </p:nvPr>
          </p:nvSpPr>
          <p:spPr bwMode="auto">
            <a:xfrm>
              <a:off x="4133763" y="4476235"/>
              <a:ext cx="3924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en-US" altLang="zh-CN" sz="2000" dirty="0" err="1">
                  <a:solidFill>
                    <a:schemeClr val="bg1"/>
                  </a:solidFill>
                </a:rPr>
                <a:t>DeLiRa</a:t>
              </a:r>
              <a:r>
                <a:rPr lang="en-US" altLang="zh-CN" sz="2000" dirty="0">
                  <a:solidFill>
                    <a:schemeClr val="bg1"/>
                  </a:solidFill>
                </a:rPr>
                <a:t> </a:t>
              </a:r>
              <a:r>
                <a:rPr lang="zh-CN" altLang="en-US" sz="2000" dirty="0">
                  <a:solidFill>
                    <a:schemeClr val="bg1"/>
                  </a:solidFill>
                </a:rPr>
                <a:t>自监督深度、光和辐射场</a:t>
              </a:r>
              <a:endParaRPr lang="zh-CN" altLang="en-US" sz="3200" baseline="30000" dirty="0">
                <a:solidFill>
                  <a:schemeClr val="bg1"/>
                </a:solidFill>
                <a:latin typeface="微软雅黑" panose="020B0503020204020204" pitchFamily="34" charset="-122"/>
                <a:ea typeface="微软雅黑" panose="020B0503020204020204" pitchFamily="34" charset="-122"/>
              </a:endParaRPr>
            </a:p>
          </p:txBody>
        </p:sp>
      </p:grpSp>
      <p:sp>
        <p:nvSpPr>
          <p:cNvPr id="2" name="PA_文本框 1"/>
          <p:cNvSpPr txBox="1"/>
          <p:nvPr>
            <p:custDataLst>
              <p:tags r:id="rId5"/>
            </p:custDataLst>
          </p:nvPr>
        </p:nvSpPr>
        <p:spPr>
          <a:xfrm>
            <a:off x="2573580" y="1945958"/>
            <a:ext cx="7044839" cy="1323439"/>
          </a:xfrm>
          <a:prstGeom prst="rect">
            <a:avLst/>
          </a:prstGeom>
          <a:noFill/>
        </p:spPr>
        <p:txBody>
          <a:bodyPr wrap="square" rtlCol="0">
            <a:spAutoFit/>
          </a:bodyPr>
          <a:lstStyle/>
          <a:p>
            <a:pPr algn="ctr"/>
            <a:r>
              <a:rPr lang="en-US" altLang="zh-CN" sz="4000" b="1" dirty="0" err="1">
                <a:latin typeface="Times New Roman" panose="02020603050405020304" pitchFamily="18" charset="0"/>
                <a:cs typeface="Times New Roman" panose="02020603050405020304" pitchFamily="18" charset="0"/>
              </a:rPr>
              <a:t>DeLiRa</a:t>
            </a:r>
            <a:r>
              <a:rPr lang="en-US" altLang="zh-CN" sz="4000" b="1" dirty="0">
                <a:latin typeface="Times New Roman" panose="02020603050405020304" pitchFamily="18" charset="0"/>
                <a:cs typeface="Times New Roman" panose="02020603050405020304" pitchFamily="18" charset="0"/>
              </a:rPr>
              <a:t> Self-Supervised Depth, Light, and Radiance Fields</a:t>
            </a:r>
            <a:endParaRPr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549380"/>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250"/>
                                        <p:tgtEl>
                                          <p:spTgt spid="3"/>
                                        </p:tgtEl>
                                      </p:cBhvr>
                                    </p:animEffect>
                                  </p:childTnLst>
                                </p:cTn>
                              </p:par>
                              <p:par>
                                <p:cTn id="11" presetID="23" presetClass="entr" presetSubtype="288" fill="hold" grpId="0" nodeType="with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250" fill="hold"/>
                                        <p:tgtEl>
                                          <p:spTgt spid="2"/>
                                        </p:tgtEl>
                                        <p:attrNameLst>
                                          <p:attrName>ppt_w</p:attrName>
                                        </p:attrNameLst>
                                      </p:cBhvr>
                                      <p:tavLst>
                                        <p:tav tm="0">
                                          <p:val>
                                            <p:strVal val="4/3*#ppt_w"/>
                                          </p:val>
                                        </p:tav>
                                        <p:tav tm="100000">
                                          <p:val>
                                            <p:strVal val="#ppt_w"/>
                                          </p:val>
                                        </p:tav>
                                      </p:tavLst>
                                    </p:anim>
                                    <p:anim calcmode="lin" valueType="num">
                                      <p:cBhvr>
                                        <p:cTn id="14" dur="25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D0E3C88-9D3A-9F1D-8CD8-E0AC8D5684B5}"/>
              </a:ext>
            </a:extLst>
          </p:cNvPr>
          <p:cNvPicPr>
            <a:picLocks noChangeAspect="1"/>
          </p:cNvPicPr>
          <p:nvPr/>
        </p:nvPicPr>
        <p:blipFill>
          <a:blip r:embed="rId2"/>
          <a:stretch>
            <a:fillRect/>
          </a:stretch>
        </p:blipFill>
        <p:spPr>
          <a:xfrm>
            <a:off x="8772418" y="2213943"/>
            <a:ext cx="2432884" cy="315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a:extLst>
              <a:ext uri="{FF2B5EF4-FFF2-40B4-BE49-F238E27FC236}">
                <a16:creationId xmlns:a16="http://schemas.microsoft.com/office/drawing/2014/main" id="{456CC28B-B9EF-B68F-E9FD-BA8A53A3DF00}"/>
              </a:ext>
            </a:extLst>
          </p:cNvPr>
          <p:cNvSpPr txBox="1"/>
          <p:nvPr/>
        </p:nvSpPr>
        <p:spPr>
          <a:xfrm>
            <a:off x="-1" y="-21771"/>
            <a:ext cx="6495143"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Self-Supervised Losses</a:t>
            </a:r>
            <a:endParaRPr lang="zh-CN" altLang="en-US" sz="3600" b="1" dirty="0">
              <a:solidFill>
                <a:srgbClr val="545454"/>
              </a:solidFill>
              <a:latin typeface="+mj-ea"/>
              <a:ea typeface="+mj-ea"/>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95E9CB-E452-F9B6-79DB-EA920B78269F}"/>
                  </a:ext>
                </a:extLst>
              </p:cNvPr>
              <p:cNvSpPr txBox="1"/>
              <p:nvPr/>
            </p:nvSpPr>
            <p:spPr>
              <a:xfrm>
                <a:off x="-181431" y="1113367"/>
                <a:ext cx="3429001" cy="40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𝓛</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𝓛</m:t>
                          </m:r>
                        </m:e>
                        <m:sub>
                          <m:r>
                            <a:rPr lang="en-US" altLang="zh-CN" sz="2400" b="1" i="1" smtClean="0">
                              <a:latin typeface="Cambria Math" panose="02040503050406030204" pitchFamily="18" charset="0"/>
                              <a:ea typeface="Cambria Math" panose="02040503050406030204" pitchFamily="18" charset="0"/>
                            </a:rPr>
                            <m:t>𝒔</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zh-CN" altLang="en-US" sz="2400" b="1" i="1" smtClean="0">
                              <a:latin typeface="Cambria Math" panose="02040503050406030204" pitchFamily="18" charset="0"/>
                              <a:ea typeface="Cambria Math" panose="02040503050406030204" pitchFamily="18" charset="0"/>
                            </a:rPr>
                            <m:t>𝜶</m:t>
                          </m:r>
                        </m:e>
                        <m:sub>
                          <m:r>
                            <a:rPr lang="en-US" altLang="zh-CN" sz="2400" b="1" i="1" smtClean="0">
                              <a:latin typeface="Cambria Math" panose="02040503050406030204" pitchFamily="18" charset="0"/>
                              <a:ea typeface="Cambria Math" panose="02040503050406030204" pitchFamily="18" charset="0"/>
                            </a:rPr>
                            <m:t>𝒑</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𝓛</m:t>
                          </m:r>
                        </m:e>
                        <m:sub>
                          <m:r>
                            <a:rPr lang="en-US" altLang="zh-CN" sz="2400" b="1" i="1" smtClean="0">
                              <a:latin typeface="Cambria Math" panose="02040503050406030204" pitchFamily="18" charset="0"/>
                              <a:ea typeface="Cambria Math" panose="02040503050406030204" pitchFamily="18" charset="0"/>
                            </a:rPr>
                            <m:t>𝒑</m:t>
                          </m:r>
                        </m:sub>
                      </m:sSub>
                    </m:oMath>
                  </m:oMathPara>
                </a14:m>
                <a:endParaRPr lang="zh-CN" altLang="en-US" sz="2400" b="1" dirty="0"/>
              </a:p>
            </p:txBody>
          </p:sp>
        </mc:Choice>
        <mc:Fallback xmlns="">
          <p:sp>
            <p:nvSpPr>
              <p:cNvPr id="3" name="文本框 2">
                <a:extLst>
                  <a:ext uri="{FF2B5EF4-FFF2-40B4-BE49-F238E27FC236}">
                    <a16:creationId xmlns:a16="http://schemas.microsoft.com/office/drawing/2014/main" id="{3495E9CB-E452-F9B6-79DB-EA920B78269F}"/>
                  </a:ext>
                </a:extLst>
              </p:cNvPr>
              <p:cNvSpPr txBox="1">
                <a:spLocks noRot="1" noChangeAspect="1" noMove="1" noResize="1" noEditPoints="1" noAdjustHandles="1" noChangeArrowheads="1" noChangeShapeType="1" noTextEdit="1"/>
              </p:cNvSpPr>
              <p:nvPr/>
            </p:nvSpPr>
            <p:spPr>
              <a:xfrm>
                <a:off x="-181431" y="1113367"/>
                <a:ext cx="3429001" cy="402418"/>
              </a:xfrm>
              <a:prstGeom prst="rect">
                <a:avLst/>
              </a:prstGeom>
              <a:blipFill>
                <a:blip r:embed="rId3"/>
                <a:stretch>
                  <a:fillRect b="-196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2C31EFC-0757-C62B-58AD-9DA1E17D04BF}"/>
                  </a:ext>
                </a:extLst>
              </p:cNvPr>
              <p:cNvSpPr txBox="1"/>
              <p:nvPr/>
            </p:nvSpPr>
            <p:spPr>
              <a:xfrm>
                <a:off x="2539998" y="981215"/>
                <a:ext cx="9194801" cy="666721"/>
              </a:xfrm>
              <a:prstGeom prst="rect">
                <a:avLst/>
              </a:prstGeom>
              <a:noFill/>
            </p:spPr>
            <p:txBody>
              <a:bodyPr wrap="square" rtlCol="0">
                <a:spAutoFit/>
              </a:bodyPr>
              <a:lstStyle/>
              <a:p>
                <a:pPr algn="just"/>
                <a:r>
                  <a:rPr lang="zh-CN" altLang="en-US" sz="2400" b="1" dirty="0"/>
                  <a:t>其中：</a:t>
                </a:r>
                <a14:m>
                  <m:oMath xmlns:m="http://schemas.openxmlformats.org/officeDocument/2006/math">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𝓛</m:t>
                        </m:r>
                      </m:e>
                      <m:sub>
                        <m:r>
                          <a:rPr lang="en-US" altLang="zh-CN" sz="2400" b="1" i="1" smtClean="0">
                            <a:latin typeface="Cambria Math" panose="02040503050406030204" pitchFamily="18" charset="0"/>
                            <a:ea typeface="Cambria Math" panose="02040503050406030204" pitchFamily="18" charset="0"/>
                          </a:rPr>
                          <m:t>𝒔</m:t>
                        </m:r>
                      </m:sub>
                    </m:sSub>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sSub>
                          <m:sSubPr>
                            <m:ctrlPr>
                              <a:rPr lang="en-US" altLang="zh-CN" sz="2400" b="1" i="1" smtClean="0">
                                <a:latin typeface="Cambria Math" panose="02040503050406030204" pitchFamily="18" charset="0"/>
                                <a:ea typeface="Cambria Math" panose="02040503050406030204" pitchFamily="18" charset="0"/>
                              </a:rPr>
                            </m:ctrlPr>
                          </m:sSubPr>
                          <m:e>
                            <m:acc>
                              <m:accPr>
                                <m:chr m:val="̂"/>
                                <m:ctrlPr>
                                  <a:rPr lang="en-US" altLang="zh-CN" sz="2400" b="1" i="1" smtClean="0">
                                    <a:latin typeface="Cambria Math" panose="02040503050406030204" pitchFamily="18" charset="0"/>
                                    <a:ea typeface="Cambria Math" panose="02040503050406030204" pitchFamily="18" charset="0"/>
                                  </a:rPr>
                                </m:ctrlPr>
                              </m:accPr>
                              <m:e>
                                <m:r>
                                  <a:rPr lang="en-US" altLang="zh-CN" sz="2400" b="1" i="1">
                                    <a:latin typeface="Cambria Math" panose="02040503050406030204" pitchFamily="18" charset="0"/>
                                    <a:ea typeface="Cambria Math" panose="02040503050406030204" pitchFamily="18" charset="0"/>
                                  </a:rPr>
                                  <m:t>𝑰</m:t>
                                </m:r>
                              </m:e>
                            </m:acc>
                          </m:e>
                          <m:sub>
                            <m:r>
                              <a:rPr lang="en-US" altLang="zh-CN" sz="2400" b="1" i="1">
                                <a:latin typeface="Cambria Math" panose="02040503050406030204" pitchFamily="18" charset="0"/>
                                <a:ea typeface="Cambria Math" panose="02040503050406030204" pitchFamily="18" charset="0"/>
                              </a:rPr>
                              <m:t>𝒕</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𝑰</m:t>
                            </m:r>
                          </m:e>
                          <m:sub>
                            <m:r>
                              <a:rPr lang="en-US" altLang="zh-CN" sz="2400" b="1" i="1">
                                <a:latin typeface="Cambria Math" panose="02040503050406030204" pitchFamily="18" charset="0"/>
                                <a:ea typeface="Cambria Math" panose="02040503050406030204" pitchFamily="18" charset="0"/>
                              </a:rPr>
                              <m:t>𝒕</m:t>
                            </m:r>
                          </m:sub>
                        </m:sSub>
                      </m:e>
                    </m:d>
                    <m:r>
                      <a:rPr lang="en-US" altLang="zh-CN" sz="2400" b="1" i="1" baseline="30000" smtClean="0">
                        <a:latin typeface="Cambria Math" panose="02040503050406030204" pitchFamily="18" charset="0"/>
                        <a:ea typeface="Cambria Math" panose="02040503050406030204" pitchFamily="18" charset="0"/>
                      </a:rPr>
                      <m:t>𝟐</m:t>
                    </m:r>
                    <m:r>
                      <a:rPr lang="en-US" altLang="zh-CN" sz="2400" b="1" i="1" smtClean="0">
                        <a:latin typeface="Cambria Math" panose="02040503050406030204" pitchFamily="18" charset="0"/>
                        <a:ea typeface="Cambria Math" panose="02040503050406030204" pitchFamily="18" charset="0"/>
                      </a:rPr>
                      <m:t> ,</m:t>
                    </m:r>
                  </m:oMath>
                </a14:m>
                <a:r>
                  <a:rPr lang="en-US" altLang="zh-CN" sz="2400" b="1" dirty="0">
                    <a:ea typeface="Cambria Math" panose="02040503050406030204" pitchFamily="18" charset="0"/>
                  </a:rPr>
                  <a:t> </a:t>
                </a:r>
                <a14:m>
                  <m:oMath xmlns:m="http://schemas.openxmlformats.org/officeDocument/2006/math">
                    <m:sSub>
                      <m:sSubPr>
                        <m:ctrlPr>
                          <a:rPr lang="en-US" altLang="zh-CN" sz="2400" b="1"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𝓛</m:t>
                        </m:r>
                      </m:e>
                      <m:sub>
                        <m:r>
                          <a:rPr lang="en-US" altLang="zh-CN" sz="2400" b="1" i="1">
                            <a:latin typeface="Cambria Math" panose="02040503050406030204" pitchFamily="18" charset="0"/>
                            <a:ea typeface="Cambria Math" panose="02040503050406030204" pitchFamily="18" charset="0"/>
                          </a:rPr>
                          <m:t>𝒑</m:t>
                        </m:r>
                      </m:sub>
                    </m:sSub>
                    <m:r>
                      <a:rPr lang="en-US" altLang="zh-CN" sz="2400" b="1" i="1" smtClean="0">
                        <a:latin typeface="Cambria Math" panose="02040503050406030204" pitchFamily="18" charset="0"/>
                        <a:ea typeface="Cambria Math" panose="02040503050406030204" pitchFamily="18" charset="0"/>
                      </a:rPr>
                      <m:t>=</m:t>
                    </m:r>
                    <m:r>
                      <a:rPr lang="zh-CN" altLang="en-US" sz="2400" b="1" i="1" smtClean="0">
                        <a:latin typeface="Cambria Math" panose="02040503050406030204" pitchFamily="18" charset="0"/>
                        <a:ea typeface="Cambria Math" panose="02040503050406030204" pitchFamily="18" charset="0"/>
                      </a:rPr>
                      <m:t>𝜶</m:t>
                    </m:r>
                    <m:f>
                      <m:fPr>
                        <m:ctrlPr>
                          <a:rPr lang="en-US" altLang="zh-CN" sz="2400" b="1"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𝑺𝑺𝑰𝑴</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𝑰</m:t>
                            </m:r>
                          </m:e>
                          <m:sub>
                            <m:r>
                              <a:rPr lang="en-US" altLang="zh-CN" sz="2400" b="1" i="1" smtClean="0">
                                <a:latin typeface="Cambria Math" panose="02040503050406030204" pitchFamily="18" charset="0"/>
                                <a:ea typeface="Cambria Math" panose="02040503050406030204" pitchFamily="18" charset="0"/>
                              </a:rPr>
                              <m:t>𝒕</m:t>
                            </m:r>
                          </m:sub>
                        </m:sSub>
                        <m:r>
                          <a:rPr lang="en-US" altLang="zh-CN" sz="2400" b="1" i="1" smtClean="0">
                            <a:latin typeface="Cambria Math" panose="02040503050406030204" pitchFamily="18" charset="0"/>
                            <a:ea typeface="Cambria Math" panose="02040503050406030204" pitchFamily="18" charset="0"/>
                          </a:rPr>
                          <m:t>,  </m:t>
                        </m:r>
                        <m:sSub>
                          <m:sSubPr>
                            <m:ctrlPr>
                              <a:rPr lang="en-US" altLang="zh-CN" sz="2400" b="1" i="1" smtClean="0">
                                <a:latin typeface="Cambria Math" panose="02040503050406030204" pitchFamily="18" charset="0"/>
                                <a:ea typeface="Cambria Math" panose="02040503050406030204" pitchFamily="18" charset="0"/>
                              </a:rPr>
                            </m:ctrlPr>
                          </m:sSubPr>
                          <m:e>
                            <m:acc>
                              <m:accPr>
                                <m:chr m:val="̂"/>
                                <m:ctrlPr>
                                  <a:rPr lang="en-US" altLang="zh-CN" sz="2400" b="1"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𝑰</m:t>
                                </m:r>
                              </m:e>
                            </m:acc>
                          </m:e>
                          <m:sub>
                            <m:r>
                              <a:rPr lang="en-US" altLang="zh-CN" sz="2400" b="1" i="1" smtClean="0">
                                <a:latin typeface="Cambria Math" panose="02040503050406030204" pitchFamily="18" charset="0"/>
                                <a:ea typeface="Cambria Math" panose="02040503050406030204" pitchFamily="18" charset="0"/>
                              </a:rPr>
                              <m:t>𝒕</m:t>
                            </m:r>
                          </m:sub>
                        </m:sSub>
                        <m:r>
                          <a:rPr lang="en-US" altLang="zh-CN" sz="2400" b="1" i="1" smtClean="0">
                            <a:latin typeface="Cambria Math" panose="02040503050406030204" pitchFamily="18" charset="0"/>
                            <a:ea typeface="Cambria Math" panose="02040503050406030204" pitchFamily="18" charset="0"/>
                          </a:rPr>
                          <m:t>)</m:t>
                        </m:r>
                      </m:num>
                      <m:den>
                        <m:r>
                          <a:rPr lang="en-US" altLang="zh-CN" sz="2400" b="1" i="1" smtClean="0">
                            <a:latin typeface="Cambria Math" panose="02040503050406030204" pitchFamily="18" charset="0"/>
                            <a:ea typeface="Cambria Math" panose="02040503050406030204" pitchFamily="18" charset="0"/>
                          </a:rPr>
                          <m:t>𝟐</m:t>
                        </m:r>
                      </m:den>
                    </m:f>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zh-CN" altLang="en-US" sz="2400" b="1" i="1" smtClean="0">
                        <a:latin typeface="Cambria Math" panose="02040503050406030204" pitchFamily="18" charset="0"/>
                        <a:ea typeface="Cambria Math" panose="02040503050406030204" pitchFamily="18" charset="0"/>
                      </a:rPr>
                      <m:t>𝜶</m:t>
                    </m:r>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𝑰</m:t>
                            </m:r>
                          </m:e>
                          <m:sub>
                            <m:r>
                              <a:rPr lang="en-US" altLang="zh-CN" sz="2400" b="1" i="1" smtClean="0">
                                <a:latin typeface="Cambria Math" panose="02040503050406030204" pitchFamily="18" charset="0"/>
                                <a:ea typeface="Cambria Math" panose="02040503050406030204" pitchFamily="18" charset="0"/>
                              </a:rPr>
                              <m:t>𝒕</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acc>
                              <m:accPr>
                                <m:chr m:val="̂"/>
                                <m:ctrlPr>
                                  <a:rPr lang="en-US" altLang="zh-CN" sz="2400" b="1"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𝑰</m:t>
                                </m:r>
                              </m:e>
                            </m:acc>
                          </m:e>
                          <m:sub>
                            <m:r>
                              <a:rPr lang="en-US" altLang="zh-CN" sz="2400" b="1" i="1" smtClean="0">
                                <a:latin typeface="Cambria Math" panose="02040503050406030204" pitchFamily="18" charset="0"/>
                                <a:ea typeface="Cambria Math" panose="02040503050406030204" pitchFamily="18" charset="0"/>
                              </a:rPr>
                              <m:t>𝒕</m:t>
                            </m:r>
                          </m:sub>
                        </m:sSub>
                      </m:e>
                    </m:d>
                  </m:oMath>
                </a14:m>
                <a:endParaRPr lang="zh-CN" altLang="en-US" sz="2400" b="1" dirty="0"/>
              </a:p>
            </p:txBody>
          </p:sp>
        </mc:Choice>
        <mc:Fallback xmlns="">
          <p:sp>
            <p:nvSpPr>
              <p:cNvPr id="4" name="文本框 3">
                <a:extLst>
                  <a:ext uri="{FF2B5EF4-FFF2-40B4-BE49-F238E27FC236}">
                    <a16:creationId xmlns:a16="http://schemas.microsoft.com/office/drawing/2014/main" id="{12C31EFC-0757-C62B-58AD-9DA1E17D04BF}"/>
                  </a:ext>
                </a:extLst>
              </p:cNvPr>
              <p:cNvSpPr txBox="1">
                <a:spLocks noRot="1" noChangeAspect="1" noMove="1" noResize="1" noEditPoints="1" noAdjustHandles="1" noChangeArrowheads="1" noChangeShapeType="1" noTextEdit="1"/>
              </p:cNvSpPr>
              <p:nvPr/>
            </p:nvSpPr>
            <p:spPr>
              <a:xfrm>
                <a:off x="2539998" y="981215"/>
                <a:ext cx="9194801" cy="666721"/>
              </a:xfrm>
              <a:prstGeom prst="rect">
                <a:avLst/>
              </a:prstGeom>
              <a:blipFill>
                <a:blip r:embed="rId4"/>
                <a:stretch>
                  <a:fillRect l="-1061" b="-825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DC56364-B7C6-63E7-9AB6-3E5C1890459D}"/>
              </a:ext>
            </a:extLst>
          </p:cNvPr>
          <p:cNvSpPr txBox="1"/>
          <p:nvPr/>
        </p:nvSpPr>
        <p:spPr>
          <a:xfrm>
            <a:off x="580571" y="1571153"/>
            <a:ext cx="7866743" cy="4247317"/>
          </a:xfrm>
          <a:prstGeom prst="rect">
            <a:avLst/>
          </a:prstGeom>
          <a:noFill/>
        </p:spPr>
        <p:txBody>
          <a:bodyPr wrap="square" rtlCol="0">
            <a:spAutoFit/>
          </a:bodyPr>
          <a:lstStyle/>
          <a:p>
            <a:pPr algn="just"/>
            <a:r>
              <a:rPr lang="zh-CN" altLang="en-US" dirty="0"/>
              <a:t>二者结合通过</a:t>
            </a:r>
            <a:r>
              <a:rPr lang="el-GR" altLang="zh-CN" dirty="0"/>
              <a:t>α</a:t>
            </a:r>
            <a:r>
              <a:rPr lang="zh-CN" altLang="en-US" dirty="0"/>
              <a:t>进行比例调节，可以更好地利用两种损失函数的优点：</a:t>
            </a:r>
            <a:endParaRPr lang="en-US" altLang="zh-CN" dirty="0"/>
          </a:p>
          <a:p>
            <a:pPr algn="just"/>
            <a:endParaRPr lang="en-US" altLang="zh-CN" dirty="0"/>
          </a:p>
          <a:p>
            <a:pPr marL="285750" indent="-285750" algn="just">
              <a:buFont typeface="Arial" panose="020B0604020202020204" pitchFamily="34" charset="0"/>
              <a:buChar char="•"/>
            </a:pPr>
            <a:r>
              <a:rPr lang="en-US" altLang="zh-CN" b="1" dirty="0"/>
              <a:t>L</a:t>
            </a:r>
            <a:r>
              <a:rPr lang="en-US" altLang="zh-CN" b="1" baseline="-25000" dirty="0"/>
              <a:t>s​</a:t>
            </a:r>
            <a:r>
              <a:rPr lang="zh-CN" altLang="en-US" dirty="0"/>
              <a:t>是一个</a:t>
            </a:r>
            <a:r>
              <a:rPr lang="zh-CN" altLang="en-US" b="1" dirty="0"/>
              <a:t>像素级的二次损失</a:t>
            </a:r>
            <a:r>
              <a:rPr lang="zh-CN" altLang="en-US" dirty="0"/>
              <a:t>（</a:t>
            </a:r>
            <a:r>
              <a:rPr lang="en-US" altLang="zh-CN" dirty="0"/>
              <a:t>Mean Squared Error, MSE</a:t>
            </a:r>
            <a:r>
              <a:rPr lang="zh-CN" altLang="en-US" dirty="0"/>
              <a:t>），它直接度量每个像素值之间的差异。这种损失的优势在于，它能捕捉预测图像与真实图像之间的整体误差，并且对大偏差非常敏感。</a:t>
            </a:r>
            <a:endParaRPr lang="en-US" altLang="zh-CN" dirty="0"/>
          </a:p>
          <a:p>
            <a:pPr marL="285750" indent="-285750" algn="just">
              <a:buFont typeface="Arial" panose="020B0604020202020204" pitchFamily="34" charset="0"/>
              <a:buChar char="•"/>
            </a:pPr>
            <a:r>
              <a:rPr lang="zh-CN" altLang="en-US" dirty="0"/>
              <a:t>而</a:t>
            </a:r>
            <a:r>
              <a:rPr lang="en-US" altLang="zh-CN" b="1" dirty="0" err="1"/>
              <a:t>L</a:t>
            </a:r>
            <a:r>
              <a:rPr lang="en-US" altLang="zh-CN" b="1" baseline="-25000" dirty="0" err="1"/>
              <a:t>p</a:t>
            </a:r>
            <a:r>
              <a:rPr lang="en-US" altLang="zh-CN" b="1" baseline="-25000" dirty="0"/>
              <a:t>​</a:t>
            </a:r>
            <a:r>
              <a:rPr lang="zh-CN" altLang="en-US" dirty="0"/>
              <a:t>引入了</a:t>
            </a:r>
            <a:r>
              <a:rPr lang="zh-CN" altLang="en-US" b="1" dirty="0"/>
              <a:t>结构相似性（</a:t>
            </a:r>
            <a:r>
              <a:rPr lang="en-US" altLang="zh-CN" b="1" dirty="0"/>
              <a:t>SSIM</a:t>
            </a:r>
            <a:r>
              <a:rPr lang="zh-CN" altLang="en-US" b="1" dirty="0"/>
              <a:t>）</a:t>
            </a:r>
            <a:r>
              <a:rPr lang="zh-CN" altLang="en-US" dirty="0"/>
              <a:t>，它是一种感知损失，旨在评估图像的结构相似性。</a:t>
            </a:r>
            <a:r>
              <a:rPr lang="en-US" altLang="zh-CN" dirty="0"/>
              <a:t>SSIM</a:t>
            </a:r>
            <a:r>
              <a:rPr lang="zh-CN" altLang="en-US" dirty="0"/>
              <a:t>考虑了图像的亮度、对比度和结构，能更好地反映人眼对图像质量的感知。通过结合这两种损失，可以利用它们各自的优势。</a:t>
            </a:r>
            <a:r>
              <a:rPr lang="en-US" altLang="zh-CN" b="1" dirty="0"/>
              <a:t>L</a:t>
            </a:r>
            <a:r>
              <a:rPr lang="en-US" altLang="zh-CN" b="1" baseline="-25000" dirty="0"/>
              <a:t>s​</a:t>
            </a:r>
            <a:r>
              <a:rPr lang="zh-CN" altLang="en-US" dirty="0"/>
              <a:t>可以提供精确的像素级约束，而</a:t>
            </a:r>
            <a:r>
              <a:rPr lang="en-US" altLang="zh-CN" b="1" dirty="0" err="1"/>
              <a:t>L</a:t>
            </a:r>
            <a:r>
              <a:rPr lang="en-US" altLang="zh-CN" b="1" baseline="-25000" dirty="0" err="1"/>
              <a:t>p</a:t>
            </a:r>
            <a:r>
              <a:rPr lang="zh-CN" altLang="en-US" dirty="0"/>
              <a:t>可以对图像的整体结构提供更好的指导。</a:t>
            </a:r>
            <a:endParaRPr lang="en-US" altLang="zh-CN" dirty="0"/>
          </a:p>
          <a:p>
            <a:pPr marL="342900" indent="-342900" algn="just">
              <a:buAutoNum type="arabicPeriod"/>
            </a:pPr>
            <a:endParaRPr lang="en-US" altLang="zh-CN" dirty="0"/>
          </a:p>
          <a:p>
            <a:pPr algn="just"/>
            <a:r>
              <a:rPr lang="zh-CN" altLang="en-US" b="1" dirty="0"/>
              <a:t>参数</a:t>
            </a:r>
            <a:r>
              <a:rPr lang="en-US" altLang="zh-CN" b="1" dirty="0"/>
              <a:t>α</a:t>
            </a:r>
            <a:r>
              <a:rPr lang="en-US" altLang="zh-CN" b="1" baseline="-25000" dirty="0"/>
              <a:t>p</a:t>
            </a:r>
            <a:r>
              <a:rPr lang="zh-CN" altLang="en-US" dirty="0"/>
              <a:t>控制了这两个损失的相对重要性。适当地选择</a:t>
            </a:r>
            <a:r>
              <a:rPr lang="en-US" altLang="zh-CN" dirty="0"/>
              <a:t>α</a:t>
            </a:r>
            <a:r>
              <a:rPr lang="en-US" altLang="zh-CN" baseline="-25000" dirty="0"/>
              <a:t>p</a:t>
            </a:r>
            <a:r>
              <a:rPr lang="en-US" altLang="zh-CN" dirty="0"/>
              <a:t>​</a:t>
            </a:r>
            <a:r>
              <a:rPr lang="zh-CN" altLang="en-US" dirty="0"/>
              <a:t>的值，可以权衡两种损失的贡献。较大的</a:t>
            </a:r>
            <a:r>
              <a:rPr lang="en-US" altLang="zh-CN" dirty="0"/>
              <a:t>α</a:t>
            </a:r>
            <a:r>
              <a:rPr lang="en-US" altLang="zh-CN" baseline="-25000" dirty="0"/>
              <a:t>p</a:t>
            </a:r>
            <a:r>
              <a:rPr lang="zh-CN" altLang="en-US" dirty="0"/>
              <a:t>值会让感知损失（</a:t>
            </a:r>
            <a:r>
              <a:rPr lang="en-US" altLang="zh-CN" dirty="0"/>
              <a:t>SSIM</a:t>
            </a:r>
            <a:r>
              <a:rPr lang="zh-CN" altLang="en-US" dirty="0"/>
              <a:t>）占据更多权重，有助于提升整体图像质量；较小的 </a:t>
            </a:r>
            <a:r>
              <a:rPr lang="en-US" altLang="zh-CN" dirty="0"/>
              <a:t>α</a:t>
            </a:r>
            <a:r>
              <a:rPr lang="en-US" altLang="zh-CN" baseline="-25000" dirty="0"/>
              <a:t>p</a:t>
            </a:r>
            <a:r>
              <a:rPr lang="zh-CN" altLang="en-US" dirty="0"/>
              <a:t>值则会让</a:t>
            </a:r>
            <a:r>
              <a:rPr lang="en-US" altLang="zh-CN" dirty="0"/>
              <a:t>MSE</a:t>
            </a:r>
            <a:r>
              <a:rPr lang="zh-CN" altLang="en-US" dirty="0"/>
              <a:t>损失占据主导，更多关注像素级的精确度。</a:t>
            </a:r>
          </a:p>
        </p:txBody>
      </p:sp>
      <p:pic>
        <p:nvPicPr>
          <p:cNvPr id="9" name="图片 8">
            <a:extLst>
              <a:ext uri="{FF2B5EF4-FFF2-40B4-BE49-F238E27FC236}">
                <a16:creationId xmlns:a16="http://schemas.microsoft.com/office/drawing/2014/main" id="{EAC4620B-81A9-5E8A-82DD-84DF656562DB}"/>
              </a:ext>
            </a:extLst>
          </p:cNvPr>
          <p:cNvPicPr>
            <a:picLocks noChangeAspect="1"/>
          </p:cNvPicPr>
          <p:nvPr/>
        </p:nvPicPr>
        <p:blipFill>
          <a:blip r:embed="rId5"/>
          <a:stretch>
            <a:fillRect/>
          </a:stretch>
        </p:blipFill>
        <p:spPr>
          <a:xfrm>
            <a:off x="9053225" y="1998128"/>
            <a:ext cx="2449112" cy="315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D7AEFD05-E6B6-D67F-FCCF-2724FADE30AF}"/>
              </a:ext>
            </a:extLst>
          </p:cNvPr>
          <p:cNvPicPr>
            <a:picLocks noChangeAspect="1"/>
          </p:cNvPicPr>
          <p:nvPr/>
        </p:nvPicPr>
        <p:blipFill>
          <a:blip r:embed="rId6"/>
          <a:stretch>
            <a:fillRect/>
          </a:stretch>
        </p:blipFill>
        <p:spPr>
          <a:xfrm>
            <a:off x="9368739" y="1781787"/>
            <a:ext cx="2430633" cy="315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a:extLst>
              <a:ext uri="{FF2B5EF4-FFF2-40B4-BE49-F238E27FC236}">
                <a16:creationId xmlns:a16="http://schemas.microsoft.com/office/drawing/2014/main" id="{779F6AD4-A977-BBBB-9955-6DC5EC3038A7}"/>
              </a:ext>
            </a:extLst>
          </p:cNvPr>
          <p:cNvSpPr txBox="1"/>
          <p:nvPr/>
        </p:nvSpPr>
        <p:spPr>
          <a:xfrm>
            <a:off x="8447314" y="5526871"/>
            <a:ext cx="3670249" cy="646331"/>
          </a:xfrm>
          <a:prstGeom prst="rect">
            <a:avLst/>
          </a:prstGeom>
          <a:noFill/>
        </p:spPr>
        <p:txBody>
          <a:bodyPr wrap="square" rtlCol="0">
            <a:spAutoFit/>
          </a:bodyPr>
          <a:lstStyle/>
          <a:p>
            <a:pPr algn="just"/>
            <a:r>
              <a:rPr lang="en-US" altLang="zh-CN" sz="1200" dirty="0">
                <a:solidFill>
                  <a:schemeClr val="bg2">
                    <a:lumMod val="25000"/>
                  </a:schemeClr>
                </a:solidFill>
              </a:rPr>
              <a:t>Unsupervised Monocular Depth Estimation with Left-Right Consistency (CVPR 2017)</a:t>
            </a:r>
            <a:r>
              <a:rPr lang="zh-CN" altLang="en-US" sz="1200" dirty="0">
                <a:solidFill>
                  <a:schemeClr val="bg2">
                    <a:lumMod val="25000"/>
                  </a:schemeClr>
                </a:solidFill>
              </a:rPr>
              <a:t>中就采用了</a:t>
            </a:r>
            <a:r>
              <a:rPr lang="zh-CN" altLang="en-US" sz="1200" u="sng" dirty="0">
                <a:solidFill>
                  <a:schemeClr val="bg2">
                    <a:lumMod val="25000"/>
                  </a:schemeClr>
                </a:solidFill>
              </a:rPr>
              <a:t>光度一致性损失</a:t>
            </a:r>
            <a:r>
              <a:rPr lang="zh-CN" altLang="en-US" sz="1200" dirty="0">
                <a:solidFill>
                  <a:schemeClr val="bg2">
                    <a:lumMod val="25000"/>
                  </a:schemeClr>
                </a:solidFill>
              </a:rPr>
              <a:t>作为损失函数</a:t>
            </a:r>
          </a:p>
        </p:txBody>
      </p:sp>
    </p:spTree>
    <p:extLst>
      <p:ext uri="{BB962C8B-B14F-4D97-AF65-F5344CB8AC3E}">
        <p14:creationId xmlns:p14="http://schemas.microsoft.com/office/powerpoint/2010/main" val="223260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6CC28B-B9EF-B68F-E9FD-BA8A53A3DF00}"/>
              </a:ext>
            </a:extLst>
          </p:cNvPr>
          <p:cNvSpPr txBox="1"/>
          <p:nvPr/>
        </p:nvSpPr>
        <p:spPr>
          <a:xfrm>
            <a:off x="-1" y="-21771"/>
            <a:ext cx="5392057" cy="646331"/>
          </a:xfrm>
          <a:prstGeom prst="rect">
            <a:avLst/>
          </a:prstGeom>
          <a:noFill/>
        </p:spPr>
        <p:txBody>
          <a:bodyPr wrap="square" rtlCol="0">
            <a:spAutoFit/>
          </a:bodyPr>
          <a:lstStyle/>
          <a:p>
            <a:pPr>
              <a:spcBef>
                <a:spcPct val="0"/>
              </a:spcBef>
            </a:pPr>
            <a:r>
              <a:rPr lang="en-US" altLang="zh-CN" sz="3600" b="1" dirty="0" err="1">
                <a:solidFill>
                  <a:srgbClr val="545454"/>
                </a:solidFill>
                <a:latin typeface="+mj-ea"/>
                <a:ea typeface="+mj-ea"/>
              </a:rPr>
              <a:t>Strided</a:t>
            </a:r>
            <a:r>
              <a:rPr lang="en-US" altLang="zh-CN" sz="3600" b="1" dirty="0">
                <a:solidFill>
                  <a:srgbClr val="545454"/>
                </a:solidFill>
                <a:latin typeface="+mj-ea"/>
                <a:ea typeface="+mj-ea"/>
              </a:rPr>
              <a:t> ray Sampling</a:t>
            </a:r>
            <a:endParaRPr lang="zh-CN" altLang="en-US" sz="3600" b="1" dirty="0">
              <a:solidFill>
                <a:srgbClr val="545454"/>
              </a:solidFill>
              <a:latin typeface="+mj-ea"/>
              <a:ea typeface="+mj-ea"/>
            </a:endParaRPr>
          </a:p>
        </p:txBody>
      </p:sp>
      <p:sp>
        <p:nvSpPr>
          <p:cNvPr id="5" name="Rectangle 2">
            <a:extLst>
              <a:ext uri="{FF2B5EF4-FFF2-40B4-BE49-F238E27FC236}">
                <a16:creationId xmlns:a16="http://schemas.microsoft.com/office/drawing/2014/main" id="{A38554A3-85DB-BC64-C18C-2D1B873572CD}"/>
              </a:ext>
            </a:extLst>
          </p:cNvPr>
          <p:cNvSpPr>
            <a:spLocks noChangeArrowheads="1"/>
          </p:cNvSpPr>
          <p:nvPr/>
        </p:nvSpPr>
        <p:spPr bwMode="auto">
          <a:xfrm>
            <a:off x="602342" y="1987860"/>
            <a:ext cx="359228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体渲染过程通常需要大量的网络调用，因此在训练过程中，通常通过</a:t>
            </a:r>
            <a:r>
              <a:rPr kumimoji="0" lang="zh-CN" altLang="zh-CN" sz="1800" b="1" i="0" u="none" strike="noStrike" cap="none" normalizeH="0" baseline="0" dirty="0">
                <a:ln>
                  <a:noFill/>
                </a:ln>
                <a:solidFill>
                  <a:schemeClr val="tx1"/>
                </a:solidFill>
                <a:effectLst/>
                <a:latin typeface="Arial" panose="020B0604020202020204" pitchFamily="34" charset="0"/>
              </a:rPr>
              <a:t>随机采样光线</a:t>
            </a:r>
            <a:r>
              <a:rPr kumimoji="0" lang="zh-CN" altLang="zh-CN" sz="1800" b="0" i="0" u="none" strike="noStrike" cap="none" normalizeH="0" baseline="0" dirty="0">
                <a:ln>
                  <a:noFill/>
                </a:ln>
                <a:solidFill>
                  <a:schemeClr val="tx1"/>
                </a:solidFill>
                <a:effectLst/>
                <a:latin typeface="Arial" panose="020B0604020202020204" pitchFamily="34" charset="0"/>
              </a:rPr>
              <a:t>来降低计算量。这是因为体渲染的视图合成损失可以按像素进行计算，因此允许这种随机采样。</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Arial" panose="020B0604020202020204" pitchFamily="34" charset="0"/>
              </a:rPr>
              <a:t>然而，</a:t>
            </a:r>
            <a:r>
              <a:rPr kumimoji="0" lang="zh-CN" altLang="zh-CN" sz="1800" b="1" i="0" u="none" strike="noStrike" cap="none" normalizeH="0" baseline="0" dirty="0">
                <a:ln>
                  <a:noFill/>
                </a:ln>
                <a:solidFill>
                  <a:schemeClr val="tx1"/>
                </a:solidFill>
                <a:effectLst/>
                <a:latin typeface="Arial" panose="020B0604020202020204" pitchFamily="34" charset="0"/>
              </a:rPr>
              <a:t>光度损失</a:t>
            </a:r>
            <a:r>
              <a:rPr kumimoji="0" lang="zh-CN" altLang="zh-CN" sz="1800" b="0" i="0" u="none" strike="noStrike" cap="none" normalizeH="0" baseline="0" dirty="0">
                <a:ln>
                  <a:noFill/>
                </a:ln>
                <a:solidFill>
                  <a:schemeClr val="tx1"/>
                </a:solidFill>
                <a:effectLst/>
                <a:latin typeface="Arial" panose="020B0604020202020204" pitchFamily="34" charset="0"/>
              </a:rPr>
              <a:t>需要处理</a:t>
            </a:r>
            <a:r>
              <a:rPr kumimoji="0" lang="zh-CN" altLang="zh-CN" sz="1800" b="1" i="0" u="none" strike="noStrike" cap="none" normalizeH="0" baseline="0" dirty="0">
                <a:ln>
                  <a:noFill/>
                </a:ln>
                <a:solidFill>
                  <a:schemeClr val="tx1"/>
                </a:solidFill>
                <a:effectLst/>
                <a:latin typeface="Arial" panose="020B0604020202020204" pitchFamily="34" charset="0"/>
              </a:rPr>
              <a:t>完整的图像</a:t>
            </a:r>
            <a:r>
              <a:rPr kumimoji="0" lang="zh-CN" altLang="zh-CN" sz="1800" b="0" i="0" u="none" strike="noStrike" cap="none" normalizeH="0" baseline="0" dirty="0">
                <a:ln>
                  <a:noFill/>
                </a:ln>
                <a:solidFill>
                  <a:schemeClr val="tx1"/>
                </a:solidFill>
                <a:effectLst/>
                <a:latin typeface="Arial" panose="020B0604020202020204" pitchFamily="34" charset="0"/>
              </a:rPr>
              <a:t>，而不能使用随机采样。因此，光度损失和随机光线采样之间存在</a:t>
            </a:r>
            <a:r>
              <a:rPr kumimoji="0" lang="zh-CN" altLang="zh-CN" sz="1800" b="1" i="0" u="none" strike="noStrike" cap="none" normalizeH="0" baseline="0" dirty="0">
                <a:ln>
                  <a:noFill/>
                </a:ln>
                <a:solidFill>
                  <a:schemeClr val="tx1"/>
                </a:solidFill>
                <a:effectLst/>
                <a:latin typeface="Arial" panose="020B0604020202020204" pitchFamily="34" charset="0"/>
              </a:rPr>
              <a:t>不兼容性</a:t>
            </a:r>
            <a:r>
              <a:rPr kumimoji="0" lang="zh-CN" altLang="en-US" sz="1800" i="0" u="none" strike="noStrike" cap="none" normalizeH="0" baseline="0" dirty="0">
                <a:ln>
                  <a:noFill/>
                </a:ln>
                <a:solidFill>
                  <a:schemeClr val="tx1"/>
                </a:solidFill>
                <a:effectLst/>
                <a:latin typeface="Arial" panose="020B0604020202020204" pitchFamily="34" charset="0"/>
              </a:rPr>
              <a:t>。</a:t>
            </a:r>
            <a:endParaRPr kumimoji="0" lang="en-US" altLang="zh-CN" sz="180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794AC5C8-BA8B-E03B-6BFE-3CB0C2D8B82D}"/>
              </a:ext>
            </a:extLst>
          </p:cNvPr>
          <p:cNvSpPr txBox="1"/>
          <p:nvPr/>
        </p:nvSpPr>
        <p:spPr>
          <a:xfrm>
            <a:off x="653143" y="1465943"/>
            <a:ext cx="3541485" cy="461665"/>
          </a:xfrm>
          <a:prstGeom prst="rect">
            <a:avLst/>
          </a:prstGeom>
          <a:noFill/>
        </p:spPr>
        <p:txBody>
          <a:bodyPr wrap="square" rtlCol="0">
            <a:spAutoFit/>
          </a:bodyPr>
          <a:lstStyle/>
          <a:p>
            <a:pPr algn="ctr"/>
            <a:r>
              <a:rPr lang="zh-CN" altLang="en-US" sz="2400" b="1" dirty="0"/>
              <a:t>问题所在</a:t>
            </a:r>
          </a:p>
        </p:txBody>
      </p:sp>
      <p:sp>
        <p:nvSpPr>
          <p:cNvPr id="7" name="矩形 6">
            <a:extLst>
              <a:ext uri="{FF2B5EF4-FFF2-40B4-BE49-F238E27FC236}">
                <a16:creationId xmlns:a16="http://schemas.microsoft.com/office/drawing/2014/main" id="{0AC7D43B-696E-5C66-5133-5BE04C7E20C1}"/>
              </a:ext>
            </a:extLst>
          </p:cNvPr>
          <p:cNvSpPr/>
          <p:nvPr/>
        </p:nvSpPr>
        <p:spPr>
          <a:xfrm>
            <a:off x="720725" y="1927608"/>
            <a:ext cx="3365046"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559FB1D0-09FE-F851-0CD7-DAD140ED350D}"/>
                  </a:ext>
                </a:extLst>
              </p:cNvPr>
              <p:cNvSpPr>
                <a:spLocks noChangeArrowheads="1"/>
              </p:cNvSpPr>
              <p:nvPr/>
            </p:nvSpPr>
            <p:spPr bwMode="auto">
              <a:xfrm>
                <a:off x="4463142" y="1987860"/>
                <a:ext cx="3592286" cy="25574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zh-CN" altLang="en-US" sz="1800" b="0" i="0" u="none" strike="noStrike" cap="none" normalizeH="0" baseline="0" dirty="0">
                    <a:ln>
                      <a:noFill/>
                    </a:ln>
                    <a:solidFill>
                      <a:schemeClr val="tx1"/>
                    </a:solidFill>
                    <a:effectLst/>
                    <a:latin typeface="Arial" panose="020B0604020202020204" pitchFamily="34" charset="0"/>
                  </a:rPr>
                  <a:t>在采</a:t>
                </a:r>
                <a:r>
                  <a:rPr lang="zh-CN" altLang="en-US" dirty="0">
                    <a:latin typeface="Arial" panose="020B0604020202020204" pitchFamily="34" charset="0"/>
                  </a:rPr>
                  <a:t>样过程中，水平方向和垂直方向都采用固定的水平</a:t>
                </a:r>
                <a:r>
                  <a:rPr lang="en-US" altLang="zh-CN" dirty="0">
                    <a:latin typeface="Arial" panose="020B0604020202020204" pitchFamily="34" charset="0"/>
                  </a:rPr>
                  <a:t>(</a:t>
                </a:r>
                <a:r>
                  <a:rPr lang="en-US" altLang="zh-CN" i="1" dirty="0" err="1">
                    <a:latin typeface="Arial" panose="020B0604020202020204" pitchFamily="34" charset="0"/>
                  </a:rPr>
                  <a:t>s</a:t>
                </a:r>
                <a:r>
                  <a:rPr lang="en-US" altLang="zh-CN" i="1" baseline="-25000" dirty="0" err="1">
                    <a:latin typeface="Arial" panose="020B0604020202020204" pitchFamily="34" charset="0"/>
                  </a:rPr>
                  <a:t>w</a:t>
                </a:r>
                <a:r>
                  <a:rPr lang="en-US" altLang="zh-CN" dirty="0">
                    <a:latin typeface="Arial" panose="020B0604020202020204" pitchFamily="34" charset="0"/>
                  </a:rPr>
                  <a:t>)</a:t>
                </a:r>
                <a:r>
                  <a:rPr lang="zh-CN" altLang="en-US" dirty="0">
                    <a:latin typeface="Arial" panose="020B0604020202020204" pitchFamily="34" charset="0"/>
                  </a:rPr>
                  <a:t>和垂直</a:t>
                </a:r>
                <a:r>
                  <a:rPr lang="en-US" altLang="zh-CN" dirty="0">
                    <a:latin typeface="Arial" panose="020B0604020202020204" pitchFamily="34" charset="0"/>
                  </a:rPr>
                  <a:t>(</a:t>
                </a:r>
                <a:r>
                  <a:rPr lang="en-US" altLang="zh-CN" i="1" dirty="0" err="1">
                    <a:latin typeface="Arial" panose="020B0604020202020204" pitchFamily="34" charset="0"/>
                  </a:rPr>
                  <a:t>s</a:t>
                </a:r>
                <a:r>
                  <a:rPr lang="en-US" altLang="zh-CN" i="1" baseline="-25000" dirty="0" err="1">
                    <a:latin typeface="Arial" panose="020B0604020202020204" pitchFamily="34" charset="0"/>
                  </a:rPr>
                  <a:t>h</a:t>
                </a:r>
                <a:r>
                  <a:rPr lang="en-US" altLang="zh-CN" dirty="0">
                    <a:latin typeface="Arial" panose="020B0604020202020204" pitchFamily="34" charset="0"/>
                  </a:rPr>
                  <a:t>)</a:t>
                </a:r>
                <a:r>
                  <a:rPr lang="zh-CN" altLang="en-US" dirty="0">
                    <a:latin typeface="Arial" panose="020B0604020202020204" pitchFamily="34" charset="0"/>
                  </a:rPr>
                  <a:t>采样步长，并在</a:t>
                </a:r>
                <a:r>
                  <a:rPr lang="en-US" altLang="zh-CN" dirty="0">
                    <a:latin typeface="Arial" panose="020B0604020202020204" pitchFamily="34" charset="0"/>
                  </a:rPr>
                  <a:t>[0, </a:t>
                </a:r>
                <a:r>
                  <a:rPr lang="en-US" altLang="zh-CN" i="1" dirty="0" err="1">
                    <a:latin typeface="Arial" panose="020B0604020202020204" pitchFamily="34" charset="0"/>
                  </a:rPr>
                  <a:t>s</a:t>
                </a:r>
                <a:r>
                  <a:rPr lang="en-US" altLang="zh-CN" i="1" baseline="-25000" dirty="0" err="1">
                    <a:latin typeface="Arial" panose="020B0604020202020204" pitchFamily="34" charset="0"/>
                  </a:rPr>
                  <a:t>w</a:t>
                </a:r>
                <a:r>
                  <a:rPr lang="en-US" altLang="zh-CN" dirty="0">
                    <a:latin typeface="Arial" panose="020B0604020202020204" pitchFamily="34" charset="0"/>
                  </a:rPr>
                  <a:t>]</a:t>
                </a:r>
                <a:r>
                  <a:rPr lang="zh-CN" altLang="en-US" dirty="0">
                    <a:latin typeface="Arial" panose="020B0604020202020204" pitchFamily="34" charset="0"/>
                  </a:rPr>
                  <a:t>之间随机选择一个数作为采样的起点这些采样的光线被排列成为一个</a:t>
                </a:r>
                <a:r>
                  <a:rPr lang="zh-CN" altLang="en-US" b="1" dirty="0">
                    <a:latin typeface="Arial" panose="020B0604020202020204" pitchFamily="34" charset="0"/>
                  </a:rPr>
                  <a:t>降采样</a:t>
                </a:r>
                <a:r>
                  <a:rPr lang="zh-CN" altLang="en-US" dirty="0">
                    <a:latin typeface="Arial" panose="020B0604020202020204" pitchFamily="34" charset="0"/>
                  </a:rPr>
                  <a:t>后的图像</a:t>
                </a:r>
                <a:r>
                  <a:rPr lang="en-US" altLang="zh-CN" dirty="0">
                    <a:latin typeface="Arial" panose="020B0604020202020204" pitchFamily="34" charset="0"/>
                  </a:rPr>
                  <a:t>I’</a:t>
                </a:r>
                <a:r>
                  <a:rPr lang="zh-CN" altLang="en-US" dirty="0">
                    <a:latin typeface="Arial" panose="020B0604020202020204" pitchFamily="34" charset="0"/>
                  </a:rPr>
                  <a:t>，其分辨率为</a:t>
                </a:r>
                <a14:m>
                  <m:oMath xmlns:m="http://schemas.openxmlformats.org/officeDocument/2006/math">
                    <m:d>
                      <m:dPr>
                        <m:begChr m:val="⌊"/>
                        <m:endChr m:val="⌋"/>
                        <m:ctrlPr>
                          <a:rPr lang="zh-CN" altLang="en-US" i="1" smtClean="0">
                            <a:latin typeface="Cambria Math" panose="02040503050406030204" pitchFamily="18" charset="0"/>
                          </a:rPr>
                        </m:ctrlPr>
                      </m:dPr>
                      <m:e>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H</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h</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h</m:t>
                                </m:r>
                              </m:sub>
                            </m:sSub>
                          </m:den>
                        </m:f>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𝑤</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𝑤</m:t>
                                </m:r>
                              </m:sub>
                            </m:sSub>
                          </m:den>
                        </m:f>
                      </m:e>
                    </m:d>
                  </m:oMath>
                </a14:m>
                <a:r>
                  <a:rPr kumimoji="0" lang="zh-CN" altLang="en-US" sz="1800" i="0" u="none" strike="noStrike" cap="none" normalizeH="0" baseline="0" dirty="0">
                    <a:ln>
                      <a:noFill/>
                    </a:ln>
                    <a:solidFill>
                      <a:schemeClr val="tx1"/>
                    </a:solidFill>
                    <a:effectLst/>
                    <a:latin typeface="Arial" panose="020B0604020202020204" pitchFamily="34" charset="0"/>
                  </a:rPr>
                  <a:t>，同时生成对应的预测图像</a:t>
                </a:r>
                <a14:m>
                  <m:oMath xmlns:m="http://schemas.openxmlformats.org/officeDocument/2006/math">
                    <m:sSub>
                      <m:sSubPr>
                        <m:ctrlPr>
                          <a:rPr kumimoji="0" lang="en-US" altLang="zh-CN" sz="1800" i="1" u="none" strike="noStrike" cap="none" normalizeH="0" baseline="0" smtClean="0">
                            <a:ln>
                              <a:noFill/>
                            </a:ln>
                            <a:solidFill>
                              <a:schemeClr val="tx1"/>
                            </a:solidFill>
                            <a:effectLst/>
                            <a:latin typeface="Cambria Math" panose="02040503050406030204" pitchFamily="18" charset="0"/>
                          </a:rPr>
                        </m:ctrlPr>
                      </m:sSubPr>
                      <m:e>
                        <m:acc>
                          <m:accPr>
                            <m:chr m:val="̂"/>
                            <m:ctrlPr>
                              <a:rPr kumimoji="0" lang="en-US" altLang="zh-CN" sz="1800" i="1" u="none" strike="noStrike" cap="none" normalizeH="0" baseline="0" smtClean="0">
                                <a:ln>
                                  <a:noFill/>
                                </a:ln>
                                <a:solidFill>
                                  <a:schemeClr val="tx1"/>
                                </a:solidFill>
                                <a:effectLst/>
                                <a:latin typeface="Cambria Math" panose="02040503050406030204" pitchFamily="18" charset="0"/>
                              </a:rPr>
                            </m:ctrlPr>
                          </m:accPr>
                          <m:e>
                            <m:r>
                              <a:rPr kumimoji="0" lang="en-US" altLang="zh-CN" sz="1800" b="0" i="1" u="none" strike="noStrike" cap="none" normalizeH="0" baseline="0" smtClean="0">
                                <a:ln>
                                  <a:noFill/>
                                </a:ln>
                                <a:solidFill>
                                  <a:schemeClr val="tx1"/>
                                </a:solidFill>
                                <a:effectLst/>
                                <a:latin typeface="Cambria Math" panose="02040503050406030204" pitchFamily="18" charset="0"/>
                              </a:rPr>
                              <m:t>𝐼</m:t>
                            </m:r>
                          </m:e>
                        </m:acc>
                      </m:e>
                      <m:sub>
                        <m:r>
                          <a:rPr kumimoji="0" lang="en-US" altLang="zh-CN" sz="1800" b="0" i="1" u="none" strike="noStrike" cap="none" normalizeH="0" baseline="0" smtClean="0">
                            <a:ln>
                              <a:noFill/>
                            </a:ln>
                            <a:solidFill>
                              <a:schemeClr val="tx1"/>
                            </a:solidFill>
                            <a:effectLst/>
                            <a:latin typeface="Cambria Math" panose="02040503050406030204" pitchFamily="18" charset="0"/>
                          </a:rPr>
                          <m:t>𝑡</m:t>
                        </m:r>
                      </m:sub>
                    </m:sSub>
                  </m:oMath>
                </a14:m>
                <a:r>
                  <a:rPr kumimoji="0" lang="zh-CN" altLang="en-US" sz="1800" i="0" u="none" strike="noStrike" cap="none" normalizeH="0" baseline="0" dirty="0">
                    <a:ln>
                      <a:noFill/>
                    </a:ln>
                    <a:solidFill>
                      <a:schemeClr val="tx1"/>
                    </a:solidFill>
                    <a:effectLst/>
                    <a:latin typeface="Arial" panose="020B0604020202020204" pitchFamily="34" charset="0"/>
                  </a:rPr>
                  <a:t>和深度图</a:t>
                </a:r>
                <a14:m>
                  <m:oMath xmlns:m="http://schemas.openxmlformats.org/officeDocument/2006/math">
                    <m:sSub>
                      <m:sSubPr>
                        <m:ctrlPr>
                          <a:rPr kumimoji="0" lang="en-US" altLang="zh-CN" sz="1800" i="1" u="none" strike="noStrike" cap="none" normalizeH="0" baseline="0" smtClean="0">
                            <a:ln>
                              <a:noFill/>
                            </a:ln>
                            <a:solidFill>
                              <a:schemeClr val="tx1"/>
                            </a:solidFill>
                            <a:effectLst/>
                            <a:latin typeface="Cambria Math" panose="02040503050406030204" pitchFamily="18" charset="0"/>
                          </a:rPr>
                        </m:ctrlPr>
                      </m:sSubPr>
                      <m:e>
                        <m:acc>
                          <m:accPr>
                            <m:chr m:val="̂"/>
                            <m:ctrlPr>
                              <a:rPr kumimoji="0" lang="en-US" altLang="zh-CN" sz="1800" i="1" u="none" strike="noStrike" cap="none" normalizeH="0" baseline="0" smtClean="0">
                                <a:ln>
                                  <a:noFill/>
                                </a:ln>
                                <a:solidFill>
                                  <a:schemeClr val="tx1"/>
                                </a:solidFill>
                                <a:effectLst/>
                                <a:latin typeface="Cambria Math" panose="02040503050406030204" pitchFamily="18" charset="0"/>
                              </a:rPr>
                            </m:ctrlPr>
                          </m:accPr>
                          <m:e>
                            <m:r>
                              <a:rPr kumimoji="0" lang="en-US" altLang="zh-CN" sz="1800" b="0" i="1" u="none" strike="noStrike" cap="none" normalizeH="0" baseline="0" smtClean="0">
                                <a:ln>
                                  <a:noFill/>
                                </a:ln>
                                <a:solidFill>
                                  <a:schemeClr val="tx1"/>
                                </a:solidFill>
                                <a:effectLst/>
                                <a:latin typeface="Cambria Math" panose="02040503050406030204" pitchFamily="18" charset="0"/>
                              </a:rPr>
                              <m:t>𝐷</m:t>
                            </m:r>
                          </m:e>
                        </m:acc>
                      </m:e>
                      <m:sub>
                        <m:r>
                          <a:rPr kumimoji="0" lang="en-US" altLang="zh-CN" sz="1800" b="0" i="1" u="none" strike="noStrike" cap="none" normalizeH="0" baseline="0" smtClean="0">
                            <a:ln>
                              <a:noFill/>
                            </a:ln>
                            <a:solidFill>
                              <a:schemeClr val="tx1"/>
                            </a:solidFill>
                            <a:effectLst/>
                            <a:latin typeface="Cambria Math" panose="02040503050406030204" pitchFamily="18" charset="0"/>
                          </a:rPr>
                          <m:t>𝑡</m:t>
                        </m:r>
                      </m:sub>
                    </m:sSub>
                  </m:oMath>
                </a14:m>
                <a:endParaRPr kumimoji="0" lang="en-US" altLang="zh-CN" sz="180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Rectangle 2">
                <a:extLst>
                  <a:ext uri="{FF2B5EF4-FFF2-40B4-BE49-F238E27FC236}">
                    <a16:creationId xmlns:a16="http://schemas.microsoft.com/office/drawing/2014/main" id="{559FB1D0-09FE-F851-0CD7-DAD140ED350D}"/>
                  </a:ext>
                </a:extLst>
              </p:cNvPr>
              <p:cNvSpPr>
                <a:spLocks noRot="1" noChangeAspect="1" noMove="1" noResize="1" noEditPoints="1" noAdjustHandles="1" noChangeArrowheads="1" noChangeShapeType="1" noTextEdit="1"/>
              </p:cNvSpPr>
              <p:nvPr/>
            </p:nvSpPr>
            <p:spPr bwMode="auto">
              <a:xfrm>
                <a:off x="4463142" y="1987860"/>
                <a:ext cx="3592286" cy="2557431"/>
              </a:xfrm>
              <a:prstGeom prst="rect">
                <a:avLst/>
              </a:prstGeom>
              <a:blipFill>
                <a:blip r:embed="rId2"/>
                <a:stretch>
                  <a:fillRect l="-1358" t="-238" r="-1528" b="-2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21FC6BD-A210-D7A2-09D8-0055828F11FB}"/>
              </a:ext>
            </a:extLst>
          </p:cNvPr>
          <p:cNvSpPr txBox="1"/>
          <p:nvPr/>
        </p:nvSpPr>
        <p:spPr>
          <a:xfrm>
            <a:off x="4513943" y="1465943"/>
            <a:ext cx="3541485" cy="461665"/>
          </a:xfrm>
          <a:prstGeom prst="rect">
            <a:avLst/>
          </a:prstGeom>
          <a:noFill/>
        </p:spPr>
        <p:txBody>
          <a:bodyPr wrap="square" rtlCol="0">
            <a:spAutoFit/>
          </a:bodyPr>
          <a:lstStyle/>
          <a:p>
            <a:pPr algn="ctr"/>
            <a:r>
              <a:rPr lang="zh-CN" altLang="en-US" sz="2400" b="1" dirty="0"/>
              <a:t>主要方法</a:t>
            </a:r>
          </a:p>
        </p:txBody>
      </p:sp>
      <p:sp>
        <p:nvSpPr>
          <p:cNvPr id="10" name="矩形 9">
            <a:extLst>
              <a:ext uri="{FF2B5EF4-FFF2-40B4-BE49-F238E27FC236}">
                <a16:creationId xmlns:a16="http://schemas.microsoft.com/office/drawing/2014/main" id="{F0B6756C-D2AF-B190-A537-235EAFAC9DDA}"/>
              </a:ext>
            </a:extLst>
          </p:cNvPr>
          <p:cNvSpPr/>
          <p:nvPr/>
        </p:nvSpPr>
        <p:spPr>
          <a:xfrm>
            <a:off x="4581525" y="1927608"/>
            <a:ext cx="3365046"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2">
            <a:extLst>
              <a:ext uri="{FF2B5EF4-FFF2-40B4-BE49-F238E27FC236}">
                <a16:creationId xmlns:a16="http://schemas.microsoft.com/office/drawing/2014/main" id="{49BCE887-9E9F-40CF-B8B7-31CE1BDA61DA}"/>
              </a:ext>
            </a:extLst>
          </p:cNvPr>
          <p:cNvSpPr>
            <a:spLocks noChangeArrowheads="1"/>
          </p:cNvSpPr>
          <p:nvPr/>
        </p:nvSpPr>
        <p:spPr bwMode="auto">
          <a:xfrm>
            <a:off x="8323942" y="2006223"/>
            <a:ext cx="359228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zh-CN" altLang="en-US" dirty="0"/>
              <a:t>通过使用固定的步长，可以确保所选择的光线采样点仍然</a:t>
            </a:r>
            <a:r>
              <a:rPr lang="zh-CN" altLang="en-US" b="1" dirty="0"/>
              <a:t>均匀分布在整个图像中</a:t>
            </a:r>
            <a:r>
              <a:rPr lang="zh-CN" altLang="en-US" dirty="0"/>
              <a:t>，从而生成一个</a:t>
            </a:r>
            <a:r>
              <a:rPr lang="zh-CN" altLang="en-US" b="1" dirty="0"/>
              <a:t>下采样图像</a:t>
            </a:r>
            <a:r>
              <a:rPr lang="zh-CN" altLang="en-US" dirty="0"/>
              <a:t>。这保证了光度损失可以在一个</a:t>
            </a:r>
            <a:r>
              <a:rPr lang="zh-CN" altLang="en-US" b="1" dirty="0"/>
              <a:t>完整但分辨率较低</a:t>
            </a:r>
            <a:r>
              <a:rPr lang="zh-CN" altLang="en-US" dirty="0"/>
              <a:t>的图像上进行计算，满足光度一致性要求。</a:t>
            </a:r>
            <a:endParaRPr kumimoji="0" lang="en-US" altLang="zh-CN" sz="180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6B483C9F-2663-4ACC-2D8F-3AB7D2160F00}"/>
              </a:ext>
            </a:extLst>
          </p:cNvPr>
          <p:cNvSpPr txBox="1"/>
          <p:nvPr/>
        </p:nvSpPr>
        <p:spPr>
          <a:xfrm>
            <a:off x="8374743" y="1465943"/>
            <a:ext cx="3541485" cy="461665"/>
          </a:xfrm>
          <a:prstGeom prst="rect">
            <a:avLst/>
          </a:prstGeom>
          <a:noFill/>
        </p:spPr>
        <p:txBody>
          <a:bodyPr wrap="square" rtlCol="0">
            <a:spAutoFit/>
          </a:bodyPr>
          <a:lstStyle/>
          <a:p>
            <a:pPr algn="ctr"/>
            <a:r>
              <a:rPr lang="zh-CN" altLang="en-US" sz="2400" b="1" dirty="0"/>
              <a:t>效果和原理</a:t>
            </a:r>
          </a:p>
        </p:txBody>
      </p:sp>
      <p:sp>
        <p:nvSpPr>
          <p:cNvPr id="13" name="矩形 12">
            <a:extLst>
              <a:ext uri="{FF2B5EF4-FFF2-40B4-BE49-F238E27FC236}">
                <a16:creationId xmlns:a16="http://schemas.microsoft.com/office/drawing/2014/main" id="{19F638B6-56DC-C67D-6A12-8E600B2ED43C}"/>
              </a:ext>
            </a:extLst>
          </p:cNvPr>
          <p:cNvSpPr/>
          <p:nvPr/>
        </p:nvSpPr>
        <p:spPr>
          <a:xfrm>
            <a:off x="8442325" y="1927608"/>
            <a:ext cx="3365046"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8661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481D0D-5F90-C8F7-92CA-7C8FA8437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679" y="1219201"/>
            <a:ext cx="9220641" cy="46103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文本框 1">
            <a:extLst>
              <a:ext uri="{FF2B5EF4-FFF2-40B4-BE49-F238E27FC236}">
                <a16:creationId xmlns:a16="http://schemas.microsoft.com/office/drawing/2014/main" id="{B1A44AAC-4E3E-BB69-6E41-26EA5CFB36BE}"/>
              </a:ext>
            </a:extLst>
          </p:cNvPr>
          <p:cNvSpPr txBox="1"/>
          <p:nvPr/>
        </p:nvSpPr>
        <p:spPr>
          <a:xfrm>
            <a:off x="2202542" y="5859137"/>
            <a:ext cx="7786914" cy="307777"/>
          </a:xfrm>
          <a:prstGeom prst="rect">
            <a:avLst/>
          </a:prstGeom>
          <a:noFill/>
        </p:spPr>
        <p:txBody>
          <a:bodyPr wrap="square" rtlCol="0">
            <a:spAutoFit/>
          </a:bodyPr>
          <a:lstStyle/>
          <a:p>
            <a:pPr algn="ctr"/>
            <a:r>
              <a:rPr lang="zh-CN" altLang="en-US" sz="1400" dirty="0">
                <a:solidFill>
                  <a:schemeClr val="bg2">
                    <a:lumMod val="50000"/>
                  </a:schemeClr>
                </a:solidFill>
                <a:hlinkClick r:id="rId3">
                  <a:extLst>
                    <a:ext uri="{A12FA001-AC4F-418D-AE19-62706E023703}">
                      <ahyp:hlinkClr xmlns:ahyp="http://schemas.microsoft.com/office/drawing/2018/hyperlinkcolor" val="tx"/>
                    </a:ext>
                  </a:extLst>
                </a:hlinkClick>
              </a:rPr>
              <a:t>实现代码</a:t>
            </a:r>
            <a:endParaRPr lang="zh-CN" altLang="en-US" sz="1400" dirty="0">
              <a:solidFill>
                <a:schemeClr val="bg2">
                  <a:lumMod val="50000"/>
                </a:schemeClr>
              </a:solidFill>
            </a:endParaRPr>
          </a:p>
        </p:txBody>
      </p:sp>
      <p:sp>
        <p:nvSpPr>
          <p:cNvPr id="3" name="文本框 2">
            <a:extLst>
              <a:ext uri="{FF2B5EF4-FFF2-40B4-BE49-F238E27FC236}">
                <a16:creationId xmlns:a16="http://schemas.microsoft.com/office/drawing/2014/main" id="{258761C1-8688-BA6F-7B15-660723F07687}"/>
              </a:ext>
            </a:extLst>
          </p:cNvPr>
          <p:cNvSpPr txBox="1"/>
          <p:nvPr/>
        </p:nvSpPr>
        <p:spPr>
          <a:xfrm>
            <a:off x="-1" y="-21771"/>
            <a:ext cx="5392057" cy="646331"/>
          </a:xfrm>
          <a:prstGeom prst="rect">
            <a:avLst/>
          </a:prstGeom>
          <a:noFill/>
        </p:spPr>
        <p:txBody>
          <a:bodyPr wrap="square" rtlCol="0">
            <a:spAutoFit/>
          </a:bodyPr>
          <a:lstStyle/>
          <a:p>
            <a:pPr>
              <a:spcBef>
                <a:spcPct val="0"/>
              </a:spcBef>
            </a:pPr>
            <a:r>
              <a:rPr lang="en-US" altLang="zh-CN" sz="3600" b="1" dirty="0" err="1">
                <a:solidFill>
                  <a:srgbClr val="545454"/>
                </a:solidFill>
                <a:latin typeface="+mj-ea"/>
                <a:ea typeface="+mj-ea"/>
              </a:rPr>
              <a:t>Strided</a:t>
            </a:r>
            <a:r>
              <a:rPr lang="en-US" altLang="zh-CN" sz="3600" b="1" dirty="0">
                <a:solidFill>
                  <a:srgbClr val="545454"/>
                </a:solidFill>
                <a:latin typeface="+mj-ea"/>
                <a:ea typeface="+mj-ea"/>
              </a:rPr>
              <a:t> ray Sampling</a:t>
            </a:r>
            <a:endParaRPr lang="zh-CN" altLang="en-US" sz="3600" b="1" dirty="0">
              <a:solidFill>
                <a:srgbClr val="545454"/>
              </a:solidFill>
              <a:latin typeface="+mj-ea"/>
              <a:ea typeface="+mj-ea"/>
            </a:endParaRPr>
          </a:p>
        </p:txBody>
      </p:sp>
      <p:sp>
        <p:nvSpPr>
          <p:cNvPr id="5" name="文本框 4">
            <a:extLst>
              <a:ext uri="{FF2B5EF4-FFF2-40B4-BE49-F238E27FC236}">
                <a16:creationId xmlns:a16="http://schemas.microsoft.com/office/drawing/2014/main" id="{33499633-94AA-44ED-B1AB-65439E71E624}"/>
              </a:ext>
            </a:extLst>
          </p:cNvPr>
          <p:cNvSpPr txBox="1"/>
          <p:nvPr/>
        </p:nvSpPr>
        <p:spPr>
          <a:xfrm>
            <a:off x="1785257" y="844974"/>
            <a:ext cx="3381829" cy="400110"/>
          </a:xfrm>
          <a:prstGeom prst="rect">
            <a:avLst/>
          </a:prstGeom>
          <a:noFill/>
        </p:spPr>
        <p:txBody>
          <a:bodyPr wrap="square" rtlCol="0">
            <a:spAutoFit/>
          </a:bodyPr>
          <a:lstStyle/>
          <a:p>
            <a:r>
              <a:rPr lang="zh-CN" altLang="en-US" sz="2000" b="1" dirty="0">
                <a:solidFill>
                  <a:schemeClr val="tx1">
                    <a:lumMod val="75000"/>
                    <a:lumOff val="25000"/>
                  </a:schemeClr>
                </a:solidFill>
              </a:rPr>
              <a:t>跨步采样法效果图</a:t>
            </a:r>
          </a:p>
        </p:txBody>
      </p:sp>
      <p:pic>
        <p:nvPicPr>
          <p:cNvPr id="7" name="图片 6">
            <a:extLst>
              <a:ext uri="{FF2B5EF4-FFF2-40B4-BE49-F238E27FC236}">
                <a16:creationId xmlns:a16="http://schemas.microsoft.com/office/drawing/2014/main" id="{7848F9D4-6381-9A32-2571-78A00749F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678" y="1245084"/>
            <a:ext cx="9220641" cy="46103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9905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19E25F-8100-E6A7-E0C4-ACD50BA41576}"/>
              </a:ext>
            </a:extLst>
          </p:cNvPr>
          <p:cNvSpPr txBox="1"/>
          <p:nvPr/>
        </p:nvSpPr>
        <p:spPr>
          <a:xfrm>
            <a:off x="-1" y="-21771"/>
            <a:ext cx="5392057"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Virtual Supervision</a:t>
            </a:r>
            <a:endParaRPr lang="zh-CN" altLang="en-US" sz="3600" b="1" dirty="0">
              <a:solidFill>
                <a:srgbClr val="545454"/>
              </a:solidFill>
              <a:latin typeface="+mj-ea"/>
              <a:ea typeface="+mj-ea"/>
            </a:endParaRPr>
          </a:p>
        </p:txBody>
      </p:sp>
      <p:sp>
        <p:nvSpPr>
          <p:cNvPr id="4" name="文本框 3">
            <a:extLst>
              <a:ext uri="{FF2B5EF4-FFF2-40B4-BE49-F238E27FC236}">
                <a16:creationId xmlns:a16="http://schemas.microsoft.com/office/drawing/2014/main" id="{2794AFB8-7A72-D7A5-6268-B03899A50A4F}"/>
              </a:ext>
            </a:extLst>
          </p:cNvPr>
          <p:cNvSpPr txBox="1"/>
          <p:nvPr/>
        </p:nvSpPr>
        <p:spPr>
          <a:xfrm>
            <a:off x="1944914" y="1720840"/>
            <a:ext cx="8302172" cy="3416320"/>
          </a:xfrm>
          <a:prstGeom prst="rect">
            <a:avLst/>
          </a:prstGeom>
          <a:noFill/>
        </p:spPr>
        <p:txBody>
          <a:bodyPr wrap="square" rtlCol="0">
            <a:spAutoFit/>
          </a:bodyPr>
          <a:lstStyle/>
          <a:p>
            <a:pPr algn="just"/>
            <a:r>
              <a:rPr lang="en-US" altLang="zh-CN" dirty="0"/>
              <a:t>Light </a:t>
            </a:r>
            <a:r>
              <a:rPr lang="zh-CN" altLang="en-US" dirty="0"/>
              <a:t>和 </a:t>
            </a:r>
            <a:r>
              <a:rPr lang="en-US" altLang="zh-CN" dirty="0"/>
              <a:t>Depth Field </a:t>
            </a:r>
            <a:r>
              <a:rPr lang="zh-CN" altLang="en-US" dirty="0"/>
              <a:t>解码器通常不具备对整个 </a:t>
            </a:r>
            <a:r>
              <a:rPr lang="en-US" altLang="zh-CN" dirty="0"/>
              <a:t>3D </a:t>
            </a:r>
            <a:r>
              <a:rPr lang="zh-CN" altLang="en-US" dirty="0"/>
              <a:t>空间中视角变化的</a:t>
            </a:r>
            <a:r>
              <a:rPr lang="zh-CN" altLang="en-US" b="1" dirty="0"/>
              <a:t>感知能力</a:t>
            </a:r>
            <a:r>
              <a:rPr lang="zh-CN" altLang="en-US" dirty="0"/>
              <a:t>。它们倾向于通过局部或单视角的输入直接预测图像和深度信息，缺少在多视角下生成一致预测的内在机制。这可能导致视角间的几何一致性较差。为了解决这个问题，作者引入了额外的虚拟监督。</a:t>
            </a:r>
            <a:endParaRPr lang="en-US" altLang="zh-CN" dirty="0"/>
          </a:p>
          <a:p>
            <a:pPr algn="just"/>
            <a:endParaRPr lang="en-US" altLang="zh-CN" dirty="0"/>
          </a:p>
          <a:p>
            <a:pPr marL="0" marR="0" lvl="0" indent="0" algn="just" defTabSz="914400" rtl="0" eaLnBrk="0" fontAlgn="base" latinLnBrk="0" hangingPunct="0">
              <a:lnSpc>
                <a:spcPct val="100000"/>
              </a:lnSpc>
              <a:spcBef>
                <a:spcPct val="0"/>
              </a:spcBef>
              <a:spcAft>
                <a:spcPct val="0"/>
              </a:spcAft>
              <a:buClrTx/>
              <a:buSzTx/>
              <a:tabLst/>
            </a:pPr>
            <a:r>
              <a:rPr kumimoji="0" lang="zh-CN" altLang="zh-CN" sz="1800" b="1" i="0" u="none" strike="noStrike" cap="none" normalizeH="0" baseline="0" dirty="0">
                <a:ln>
                  <a:noFill/>
                </a:ln>
                <a:solidFill>
                  <a:schemeClr val="tx1"/>
                </a:solidFill>
                <a:effectLst/>
                <a:latin typeface="Arial" panose="020B0604020202020204" pitchFamily="34" charset="0"/>
              </a:rPr>
              <a:t>虚拟相机采样</a:t>
            </a:r>
            <a:r>
              <a:rPr kumimoji="0" lang="zh-CN" altLang="zh-CN" sz="1800" b="0" i="0" u="none" strike="noStrike" cap="none" normalizeH="0" baseline="0" dirty="0">
                <a:ln>
                  <a:noFill/>
                </a:ln>
                <a:solidFill>
                  <a:schemeClr val="tx1"/>
                </a:solidFill>
                <a:effectLst/>
                <a:latin typeface="Arial" panose="020B0604020202020204" pitchFamily="34" charset="0"/>
              </a:rPr>
              <a:t>：在训练过程中，随机生成虚拟相机，模拟新视角来增加数据量。这些虚拟相机的视角和位置是基于现有训练集中的摄像头位置，并通过添加一些高斯噪声偏移来产生随机性。</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zh-CN" altLang="zh-CN" sz="1800" b="1" i="0" u="none" strike="noStrike" cap="none" normalizeH="0" baseline="0" dirty="0">
                <a:ln>
                  <a:noFill/>
                </a:ln>
                <a:solidFill>
                  <a:schemeClr val="tx1"/>
                </a:solidFill>
                <a:effectLst/>
                <a:latin typeface="Arial" panose="020B0604020202020204" pitchFamily="34" charset="0"/>
              </a:rPr>
              <a:t>伪标签（Pseudo-Labels）</a:t>
            </a:r>
            <a:r>
              <a:rPr kumimoji="0" lang="zh-CN" altLang="zh-CN" sz="1800" b="0" i="0" u="none" strike="noStrike" cap="none" normalizeH="0" baseline="0" dirty="0">
                <a:ln>
                  <a:noFill/>
                </a:ln>
                <a:solidFill>
                  <a:schemeClr val="tx1"/>
                </a:solidFill>
                <a:effectLst/>
                <a:latin typeface="Arial" panose="020B0604020202020204" pitchFamily="34" charset="0"/>
              </a:rPr>
              <a:t>：使用体渲染生成的图像和深度预测（作为伪标签）来监督 Light 和 Depth Field 解码器，使它们的输出更加一致和稳定。 </a:t>
            </a:r>
          </a:p>
          <a:p>
            <a:pPr algn="just"/>
            <a:endParaRPr lang="zh-CN" altLang="en-US" dirty="0"/>
          </a:p>
        </p:txBody>
      </p:sp>
    </p:spTree>
    <p:extLst>
      <p:ext uri="{BB962C8B-B14F-4D97-AF65-F5344CB8AC3E}">
        <p14:creationId xmlns:p14="http://schemas.microsoft.com/office/powerpoint/2010/main" val="3509023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EE7AE3E-0BA6-5ED6-B95B-D3F9085483E9}"/>
              </a:ext>
            </a:extLst>
          </p:cNvPr>
          <p:cNvSpPr txBox="1"/>
          <p:nvPr/>
        </p:nvSpPr>
        <p:spPr>
          <a:xfrm>
            <a:off x="-1" y="-21771"/>
            <a:ext cx="5392057"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Summary</a:t>
            </a:r>
            <a:endParaRPr lang="zh-CN" altLang="en-US" sz="3600" b="1" dirty="0">
              <a:solidFill>
                <a:srgbClr val="545454"/>
              </a:solidFill>
              <a:latin typeface="+mj-ea"/>
              <a:ea typeface="+mj-ea"/>
            </a:endParaRPr>
          </a:p>
        </p:txBody>
      </p:sp>
      <p:sp>
        <p:nvSpPr>
          <p:cNvPr id="3" name="文本框 2">
            <a:extLst>
              <a:ext uri="{FF2B5EF4-FFF2-40B4-BE49-F238E27FC236}">
                <a16:creationId xmlns:a16="http://schemas.microsoft.com/office/drawing/2014/main" id="{7B6DBBC3-AF86-4000-5756-691D06FF74A6}"/>
              </a:ext>
            </a:extLst>
          </p:cNvPr>
          <p:cNvSpPr txBox="1"/>
          <p:nvPr/>
        </p:nvSpPr>
        <p:spPr>
          <a:xfrm>
            <a:off x="2206172" y="1735424"/>
            <a:ext cx="7649028" cy="3693319"/>
          </a:xfrm>
          <a:prstGeom prst="rect">
            <a:avLst/>
          </a:prstGeom>
          <a:noFill/>
        </p:spPr>
        <p:txBody>
          <a:bodyPr wrap="square" rtlCol="0">
            <a:spAutoFit/>
          </a:bodyPr>
          <a:lstStyle/>
          <a:p>
            <a:pPr algn="just"/>
            <a:r>
              <a:rPr lang="zh-CN" altLang="en-US" b="1" dirty="0"/>
              <a:t>共享潜在表示：</a:t>
            </a:r>
            <a:r>
              <a:rPr lang="zh-CN" altLang="en-US" dirty="0"/>
              <a:t>通过将深度、光场和辐射场任务编码到同一个潜在表示中，不再需要为每个任务设计单独的网络。这种共享表示减少了模型的复杂性，使得多任务学习能够在相同的参数量下进行，从而降低了计算和存储成本。</a:t>
            </a:r>
            <a:endParaRPr lang="en-US" altLang="zh-CN" dirty="0"/>
          </a:p>
          <a:p>
            <a:pPr algn="just"/>
            <a:endParaRPr lang="en-US" altLang="zh-CN" dirty="0"/>
          </a:p>
          <a:p>
            <a:pPr algn="just"/>
            <a:r>
              <a:rPr lang="en-US" altLang="zh-CN" b="1" dirty="0"/>
              <a:t>Transformer</a:t>
            </a:r>
            <a:r>
              <a:rPr lang="zh-CN" altLang="en-US" b="1" dirty="0"/>
              <a:t>架构的引入：</a:t>
            </a:r>
            <a:r>
              <a:rPr lang="zh-CN" altLang="en-US" dirty="0"/>
              <a:t>采用了一种新的</a:t>
            </a:r>
            <a:r>
              <a:rPr lang="en-US" altLang="zh-CN" dirty="0"/>
              <a:t>Transformer</a:t>
            </a:r>
            <a:r>
              <a:rPr lang="zh-CN" altLang="en-US" dirty="0"/>
              <a:t>架构来捕捉不同任务间的关系。</a:t>
            </a:r>
            <a:r>
              <a:rPr lang="en-US" altLang="zh-CN" dirty="0"/>
              <a:t>Transformer</a:t>
            </a:r>
            <a:r>
              <a:rPr lang="zh-CN" altLang="en-US" dirty="0"/>
              <a:t>的自注意力机制能够有效地融合不同任务的信息，从而在同一个推理过程中同时完成深度、光场和辐射场的计算，减少了逐一计算的开销。</a:t>
            </a:r>
            <a:endParaRPr lang="en-US" altLang="zh-CN" dirty="0"/>
          </a:p>
          <a:p>
            <a:pPr algn="just"/>
            <a:endParaRPr lang="en-US" altLang="zh-CN" dirty="0"/>
          </a:p>
          <a:p>
            <a:pPr algn="just"/>
            <a:r>
              <a:rPr lang="zh-CN" altLang="en-US" b="1" dirty="0"/>
              <a:t>虚拟监督机制：</a:t>
            </a:r>
            <a:r>
              <a:rPr lang="zh-CN" altLang="en-US" dirty="0"/>
              <a:t>为了增强训练数据的多样性，框架在训练过程中引入了虚拟监督（</a:t>
            </a:r>
            <a:r>
              <a:rPr lang="en-US" altLang="zh-CN" dirty="0"/>
              <a:t>virtual supervision</a:t>
            </a:r>
            <a:r>
              <a:rPr lang="zh-CN" altLang="en-US" dirty="0"/>
              <a:t>），即通过随机生成虚拟相机视角并利用体渲染生成的伪标签。这种方法不需要真实的多视角数据就能提升模型的泛化能力，从而减少了数据依赖，提高了训练效率。</a:t>
            </a:r>
            <a:endParaRPr lang="en-US" altLang="zh-CN" dirty="0"/>
          </a:p>
        </p:txBody>
      </p:sp>
      <p:sp>
        <p:nvSpPr>
          <p:cNvPr id="4" name="文本框 3">
            <a:extLst>
              <a:ext uri="{FF2B5EF4-FFF2-40B4-BE49-F238E27FC236}">
                <a16:creationId xmlns:a16="http://schemas.microsoft.com/office/drawing/2014/main" id="{2D9EBBB8-3832-86A6-5B16-7530A9F6DCC3}"/>
              </a:ext>
            </a:extLst>
          </p:cNvPr>
          <p:cNvSpPr txBox="1"/>
          <p:nvPr/>
        </p:nvSpPr>
        <p:spPr>
          <a:xfrm>
            <a:off x="1908628" y="1335314"/>
            <a:ext cx="6052458" cy="400110"/>
          </a:xfrm>
          <a:prstGeom prst="rect">
            <a:avLst/>
          </a:prstGeom>
          <a:noFill/>
        </p:spPr>
        <p:txBody>
          <a:bodyPr wrap="square" rtlCol="0">
            <a:spAutoFit/>
          </a:bodyPr>
          <a:lstStyle/>
          <a:p>
            <a:r>
              <a:rPr lang="zh-CN" altLang="en-US" sz="2000" b="1" dirty="0"/>
              <a:t>该架构能够提升学习效率和学习结果的主要原因：</a:t>
            </a:r>
          </a:p>
        </p:txBody>
      </p:sp>
    </p:spTree>
    <p:extLst>
      <p:ext uri="{BB962C8B-B14F-4D97-AF65-F5344CB8AC3E}">
        <p14:creationId xmlns:p14="http://schemas.microsoft.com/office/powerpoint/2010/main" val="3227818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6CC28B-B9EF-B68F-E9FD-BA8A53A3DF00}"/>
              </a:ext>
            </a:extLst>
          </p:cNvPr>
          <p:cNvSpPr txBox="1"/>
          <p:nvPr/>
        </p:nvSpPr>
        <p:spPr>
          <a:xfrm>
            <a:off x="0" y="-21771"/>
            <a:ext cx="5842000"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Result </a:t>
            </a:r>
            <a:r>
              <a:rPr lang="zh-CN" altLang="en-US" sz="3600" b="1" dirty="0">
                <a:solidFill>
                  <a:srgbClr val="545454"/>
                </a:solidFill>
                <a:latin typeface="+mj-ea"/>
                <a:ea typeface="+mj-ea"/>
              </a:rPr>
              <a:t>＆ </a:t>
            </a:r>
            <a:r>
              <a:rPr lang="en-US" altLang="zh-CN" sz="3600" b="1" dirty="0">
                <a:solidFill>
                  <a:srgbClr val="545454"/>
                </a:solidFill>
                <a:latin typeface="+mj-ea"/>
                <a:ea typeface="+mj-ea"/>
              </a:rPr>
              <a:t>Conclusion</a:t>
            </a:r>
            <a:endParaRPr lang="zh-CN" altLang="en-US" sz="3600" b="1" dirty="0">
              <a:solidFill>
                <a:srgbClr val="545454"/>
              </a:solidFill>
              <a:latin typeface="+mj-ea"/>
              <a:ea typeface="+mj-ea"/>
            </a:endParaRPr>
          </a:p>
        </p:txBody>
      </p:sp>
      <p:sp>
        <p:nvSpPr>
          <p:cNvPr id="3" name="文本框 2">
            <a:extLst>
              <a:ext uri="{FF2B5EF4-FFF2-40B4-BE49-F238E27FC236}">
                <a16:creationId xmlns:a16="http://schemas.microsoft.com/office/drawing/2014/main" id="{D0390E5E-9A51-2EF8-F361-8EA805572E67}"/>
              </a:ext>
            </a:extLst>
          </p:cNvPr>
          <p:cNvSpPr txBox="1"/>
          <p:nvPr/>
        </p:nvSpPr>
        <p:spPr>
          <a:xfrm>
            <a:off x="1436914" y="1509486"/>
            <a:ext cx="8810172" cy="3416320"/>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zh-CN" altLang="en-US" dirty="0"/>
              <a:t>本文提出了</a:t>
            </a:r>
            <a:r>
              <a:rPr lang="en-US" altLang="zh-CN" b="1" dirty="0" err="1"/>
              <a:t>DeLiRa</a:t>
            </a:r>
            <a:r>
              <a:rPr lang="zh-CN" altLang="en-US" dirty="0"/>
              <a:t>，这是一种新的 </a:t>
            </a:r>
            <a:r>
              <a:rPr lang="en-US" altLang="zh-CN" dirty="0"/>
              <a:t>Transformer </a:t>
            </a:r>
            <a:r>
              <a:rPr lang="zh-CN" altLang="en-US" dirty="0"/>
              <a:t>架构，能够联合学习深度场、光场和辐射场。</a:t>
            </a: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这三个任务（深度、光和辐射场）可以编码到同一个共享的潜在表示中，从而提高了整体性能，而不增加额外的网络复杂性。</a:t>
            </a:r>
            <a:r>
              <a:rPr kumimoji="0" lang="zh-CN" altLang="zh-CN" sz="800" b="0" i="0" u="none" strike="noStrike" cap="none" normalizeH="0" baseline="0" dirty="0">
                <a:ln>
                  <a:noFill/>
                </a:ln>
                <a:solidFill>
                  <a:schemeClr val="tx1"/>
                </a:solidFill>
                <a:effectLst/>
              </a:rPr>
              <a:t> </a:t>
            </a:r>
            <a:endParaRPr kumimoji="0" lang="zh-CN" altLang="zh-CN" sz="40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zh-CN" dirty="0">
              <a:solidFill>
                <a:srgbClr val="333333"/>
              </a:solidFill>
              <a:latin typeface="Open Sans" panose="020B0606030504020204" pitchFamily="34" charset="0"/>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lang="zh-CN" altLang="zh-CN" dirty="0">
                <a:solidFill>
                  <a:srgbClr val="333333"/>
                </a:solidFill>
                <a:latin typeface="Open Sans" panose="020B0606030504020204" pitchFamily="34" charset="0"/>
                <a:cs typeface="Open Sans" panose="020B0606030504020204" pitchFamily="34" charset="0"/>
              </a:rPr>
              <a:t>通过这一方法，</a:t>
            </a:r>
            <a:r>
              <a:rPr lang="zh-CN" altLang="zh-CN" b="1" dirty="0">
                <a:solidFill>
                  <a:srgbClr val="333333"/>
                </a:solidFill>
                <a:latin typeface="Open Sans" panose="020B0606030504020204" pitchFamily="34" charset="0"/>
                <a:cs typeface="Open Sans" panose="020B0606030504020204" pitchFamily="34" charset="0"/>
              </a:rPr>
              <a:t>DeLiRa</a:t>
            </a:r>
            <a:r>
              <a:rPr lang="zh-CN" altLang="zh-CN" dirty="0">
                <a:solidFill>
                  <a:srgbClr val="333333"/>
                </a:solidFill>
                <a:latin typeface="Open Sans" panose="020B0606030504020204" pitchFamily="34" charset="0"/>
                <a:cs typeface="Open Sans" panose="020B0606030504020204" pitchFamily="34" charset="0"/>
              </a:rPr>
              <a:t> 在 </a:t>
            </a:r>
            <a:r>
              <a:rPr lang="zh-CN" altLang="zh-CN" b="1" dirty="0">
                <a:solidFill>
                  <a:srgbClr val="333333"/>
                </a:solidFill>
                <a:latin typeface="Open Sans" panose="020B0606030504020204" pitchFamily="34" charset="0"/>
                <a:cs typeface="Open Sans" panose="020B0606030504020204" pitchFamily="34" charset="0"/>
              </a:rPr>
              <a:t>ScanNet</a:t>
            </a:r>
            <a:r>
              <a:rPr lang="zh-CN" altLang="zh-CN" dirty="0">
                <a:solidFill>
                  <a:srgbClr val="333333"/>
                </a:solidFill>
                <a:latin typeface="Open Sans" panose="020B0606030504020204" pitchFamily="34" charset="0"/>
                <a:cs typeface="Open Sans" panose="020B0606030504020204" pitchFamily="34" charset="0"/>
              </a:rPr>
              <a:t> 基准测试中取得了新的性能最优，超越了依赖于预训练深度网络显式先验和噪声监督的方法。</a:t>
            </a:r>
            <a:endParaRPr lang="en-US" altLang="zh-CN" dirty="0">
              <a:solidFill>
                <a:srgbClr val="333333"/>
              </a:solidFill>
              <a:latin typeface="Open Sans" panose="020B0606030504020204" pitchFamily="34" charset="0"/>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zh-CN" dirty="0">
              <a:solidFill>
                <a:srgbClr val="333333"/>
              </a:solidFill>
              <a:latin typeface="Open Sans" panose="020B0606030504020204" pitchFamily="34" charset="0"/>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lang="en-US" altLang="zh-CN" dirty="0">
              <a:solidFill>
                <a:srgbClr val="333333"/>
              </a:solidFill>
              <a:latin typeface="Open Sans" panose="020B0606030504020204" pitchFamily="34" charset="0"/>
              <a:cs typeface="Open Sans" panose="020B0606030504020204" pitchFamily="34" charset="0"/>
            </a:endParaRPr>
          </a:p>
          <a:p>
            <a:pPr algn="just" eaLnBrk="0" fontAlgn="base" hangingPunct="0">
              <a:spcBef>
                <a:spcPct val="0"/>
              </a:spcBef>
              <a:spcAft>
                <a:spcPct val="0"/>
              </a:spcAft>
            </a:pPr>
            <a:r>
              <a:rPr lang="zh-CN" altLang="zh-CN" sz="1800" kern="1200" dirty="0">
                <a:solidFill>
                  <a:srgbClr val="000000"/>
                </a:solidFill>
                <a:effectLst/>
                <a:latin typeface="Verdana" panose="020B0604030504040204" pitchFamily="34" charset="0"/>
                <a:ea typeface="微软雅黑" panose="020B0503020204020204" pitchFamily="34" charset="-122"/>
                <a:cs typeface="+mn-cs"/>
              </a:rPr>
              <a:t>不足之处是</a:t>
            </a:r>
            <a:r>
              <a:rPr lang="zh-CN" altLang="zh-CN" sz="1800" b="1" kern="1200" dirty="0">
                <a:solidFill>
                  <a:srgbClr val="000000"/>
                </a:solidFill>
                <a:effectLst/>
                <a:latin typeface="Verdana" panose="020B0604030504040204" pitchFamily="34" charset="0"/>
                <a:ea typeface="微软雅黑" panose="020B0503020204020204" pitchFamily="34" charset="-122"/>
                <a:cs typeface="+mn-cs"/>
              </a:rPr>
              <a:t>该算法仍然是需要在特定场景下运行</a:t>
            </a:r>
            <a:r>
              <a:rPr lang="zh-CN" altLang="zh-CN" sz="1800" kern="1200" dirty="0">
                <a:solidFill>
                  <a:srgbClr val="000000"/>
                </a:solidFill>
                <a:effectLst/>
                <a:latin typeface="Verdana" panose="020B0604030504040204" pitchFamily="34" charset="0"/>
                <a:ea typeface="微软雅黑" panose="020B0503020204020204" pitchFamily="34" charset="-122"/>
                <a:cs typeface="+mn-cs"/>
              </a:rPr>
              <a:t>，因此必须针对新场景进行微调</a:t>
            </a:r>
            <a:r>
              <a:rPr lang="en-US" altLang="zh-CN" sz="1800" kern="1200" dirty="0">
                <a:solidFill>
                  <a:srgbClr val="000000"/>
                </a:solidFill>
                <a:effectLst/>
                <a:latin typeface="Verdana" panose="020B0604030504040204" pitchFamily="34" charset="0"/>
                <a:ea typeface="微软雅黑" panose="020B0503020204020204" pitchFamily="34" charset="-122"/>
                <a:cs typeface="+mn-cs"/>
              </a:rPr>
              <a:t>(Finetune)</a:t>
            </a:r>
            <a:r>
              <a:rPr lang="zh-CN" altLang="zh-CN" sz="1800" kern="1200" dirty="0">
                <a:solidFill>
                  <a:srgbClr val="000000"/>
                </a:solidFill>
                <a:effectLst/>
                <a:latin typeface="Verdana" panose="020B0604030504040204" pitchFamily="34" charset="0"/>
                <a:ea typeface="微软雅黑" panose="020B0503020204020204" pitchFamily="34" charset="-122"/>
                <a:cs typeface="+mn-cs"/>
              </a:rPr>
              <a:t>。此算法也没有解决类似 </a:t>
            </a:r>
            <a:r>
              <a:rPr lang="en-US" altLang="zh-CN" sz="1800" kern="1200" dirty="0" err="1">
                <a:solidFill>
                  <a:srgbClr val="000000"/>
                </a:solidFill>
                <a:effectLst/>
                <a:latin typeface="Verdana" panose="020B0604030504040204" pitchFamily="34" charset="0"/>
                <a:ea typeface="微软雅黑" panose="020B0503020204020204" pitchFamily="34" charset="-122"/>
                <a:cs typeface="+mn-cs"/>
              </a:rPr>
              <a:t>NeRF</a:t>
            </a:r>
            <a:r>
              <a:rPr lang="en-US" altLang="zh-CN" sz="1800" kern="1200" dirty="0">
                <a:solidFill>
                  <a:srgbClr val="000000"/>
                </a:solidFill>
                <a:effectLst/>
                <a:latin typeface="Verdana" panose="020B0604030504040204" pitchFamily="34" charset="0"/>
                <a:ea typeface="微软雅黑" panose="020B0503020204020204" pitchFamily="34" charset="-122"/>
                <a:cs typeface="+mn-cs"/>
              </a:rPr>
              <a:t> </a:t>
            </a:r>
            <a:r>
              <a:rPr lang="zh-CN" altLang="zh-CN" sz="1800" kern="1200" dirty="0">
                <a:solidFill>
                  <a:srgbClr val="000000"/>
                </a:solidFill>
                <a:effectLst/>
                <a:latin typeface="Verdana" panose="020B0604030504040204" pitchFamily="34" charset="0"/>
                <a:ea typeface="微软雅黑" panose="020B0503020204020204" pitchFamily="34" charset="-122"/>
                <a:cs typeface="+mn-cs"/>
              </a:rPr>
              <a:t>方法的其他传统局限性，例如外推至未见区域和无边界室外场景。不过，它（即共享潜表征和光度正则化）可直接用于增强专注于此类场景的方法。</a:t>
            </a:r>
            <a:endParaRPr lang="zh-CN" altLang="zh-CN" dirty="0">
              <a:effectLst/>
            </a:endParaRPr>
          </a:p>
        </p:txBody>
      </p:sp>
    </p:spTree>
    <p:extLst>
      <p:ext uri="{BB962C8B-B14F-4D97-AF65-F5344CB8AC3E}">
        <p14:creationId xmlns:p14="http://schemas.microsoft.com/office/powerpoint/2010/main" val="139517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6A6F1CB8-8D3D-9B7C-D49C-A367E2CF6072}"/>
              </a:ext>
            </a:extLst>
          </p:cNvPr>
          <p:cNvGrpSpPr/>
          <p:nvPr/>
        </p:nvGrpSpPr>
        <p:grpSpPr>
          <a:xfrm rot="2378351">
            <a:off x="1906190" y="-1691873"/>
            <a:ext cx="9735986" cy="9248444"/>
            <a:chOff x="2975829" y="739198"/>
            <a:chExt cx="6590868" cy="6260822"/>
          </a:xfrm>
        </p:grpSpPr>
        <p:sp>
          <p:nvSpPr>
            <p:cNvPr id="8" name="等腰三角形 7">
              <a:extLst>
                <a:ext uri="{FF2B5EF4-FFF2-40B4-BE49-F238E27FC236}">
                  <a16:creationId xmlns:a16="http://schemas.microsoft.com/office/drawing/2014/main" id="{84718D10-8C92-163C-D24C-E8E710A965B1}"/>
                </a:ext>
              </a:extLst>
            </p:cNvPr>
            <p:cNvSpPr/>
            <p:nvPr/>
          </p:nvSpPr>
          <p:spPr>
            <a:xfrm>
              <a:off x="2975829" y="739198"/>
              <a:ext cx="6240341" cy="5379604"/>
            </a:xfrm>
            <a:prstGeom prst="triangle">
              <a:avLst/>
            </a:prstGeom>
            <a:noFill/>
            <a:ln w="25400">
              <a:solidFill>
                <a:schemeClr val="tx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239D20A2-51D1-B7B1-04DB-DA29B53E8CA8}"/>
                </a:ext>
              </a:extLst>
            </p:cNvPr>
            <p:cNvSpPr/>
            <p:nvPr/>
          </p:nvSpPr>
          <p:spPr>
            <a:xfrm rot="3600000">
              <a:off x="3756724" y="1190048"/>
              <a:ext cx="6240341" cy="5379604"/>
            </a:xfrm>
            <a:prstGeom prst="triangle">
              <a:avLst/>
            </a:prstGeom>
            <a:noFill/>
            <a:ln w="25400">
              <a:solidFill>
                <a:schemeClr val="tx1">
                  <a:alpha val="3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文本框 9">
            <a:extLst>
              <a:ext uri="{FF2B5EF4-FFF2-40B4-BE49-F238E27FC236}">
                <a16:creationId xmlns:a16="http://schemas.microsoft.com/office/drawing/2014/main" id="{6424289F-BC26-BEAA-73E3-99FBC1B8DC9C}"/>
              </a:ext>
            </a:extLst>
          </p:cNvPr>
          <p:cNvSpPr txBox="1"/>
          <p:nvPr/>
        </p:nvSpPr>
        <p:spPr>
          <a:xfrm>
            <a:off x="3256697" y="2206522"/>
            <a:ext cx="5678606" cy="2215991"/>
          </a:xfrm>
          <a:prstGeom prst="rect">
            <a:avLst/>
          </a:prstGeom>
          <a:noFill/>
        </p:spPr>
        <p:txBody>
          <a:bodyPr wrap="none" rtlCol="0">
            <a:spAutoFit/>
          </a:bodyPr>
          <a:lstStyle/>
          <a:p>
            <a:r>
              <a:rPr lang="en-US" altLang="zh-CN" sz="13800" dirty="0">
                <a:solidFill>
                  <a:schemeClr val="tx1">
                    <a:lumMod val="75000"/>
                    <a:lumOff val="25000"/>
                  </a:schemeClr>
                </a:solidFill>
                <a:latin typeface="Impact" panose="020B0806030902050204" pitchFamily="34" charset="0"/>
              </a:rPr>
              <a:t>THANKS</a:t>
            </a:r>
            <a:endParaRPr lang="zh-CN" altLang="en-US" sz="13800" dirty="0">
              <a:solidFill>
                <a:schemeClr val="tx1">
                  <a:lumMod val="75000"/>
                  <a:lumOff val="25000"/>
                </a:schemeClr>
              </a:solidFill>
              <a:latin typeface="Impact" panose="020B0806030902050204" pitchFamily="34" charset="0"/>
            </a:endParaRPr>
          </a:p>
        </p:txBody>
      </p:sp>
    </p:spTree>
    <p:extLst>
      <p:ext uri="{BB962C8B-B14F-4D97-AF65-F5344CB8AC3E}">
        <p14:creationId xmlns:p14="http://schemas.microsoft.com/office/powerpoint/2010/main" val="319397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2"/>
          <p:cNvSpPr txBox="1">
            <a:spLocks noChangeArrowheads="1"/>
          </p:cNvSpPr>
          <p:nvPr/>
        </p:nvSpPr>
        <p:spPr bwMode="auto">
          <a:xfrm>
            <a:off x="5542002" y="432226"/>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9F9F9"/>
              </a:buClr>
              <a:buSzPct val="65000"/>
              <a:buFont typeface="Wingdings 2" panose="05020102010507070707" pitchFamily="18" charset="2"/>
              <a:buChar char=""/>
              <a:defRPr sz="2800">
                <a:solidFill>
                  <a:schemeClr val="tx1"/>
                </a:solidFill>
                <a:latin typeface="Book Antiqua" panose="02040602050305030304" pitchFamily="18" charset="0"/>
                <a:ea typeface="宋体" panose="02010600030101010101" pitchFamily="2" charset="-122"/>
              </a:defRPr>
            </a:lvl1pPr>
            <a:lvl2pPr marL="742950" indent="-285750" eaLnBrk="0" hangingPunct="0">
              <a:spcBef>
                <a:spcPct val="20000"/>
              </a:spcBef>
              <a:buClr>
                <a:schemeClr val="tx1"/>
              </a:buClr>
              <a:buSzPct val="80000"/>
              <a:buFont typeface="Wingdings 2" panose="05020102010507070707" pitchFamily="18" charset="2"/>
              <a:buChar char=""/>
              <a:defRPr sz="2400">
                <a:solidFill>
                  <a:schemeClr val="tx1"/>
                </a:solidFill>
                <a:latin typeface="Book Antiqua" panose="02040602050305030304" pitchFamily="18" charset="0"/>
                <a:ea typeface="宋体" panose="02010600030101010101" pitchFamily="2" charset="-122"/>
              </a:defRPr>
            </a:lvl2pPr>
            <a:lvl3pPr marL="1143000" indent="-228600" eaLnBrk="0" hangingPunct="0">
              <a:spcBef>
                <a:spcPct val="20000"/>
              </a:spcBef>
              <a:buClr>
                <a:schemeClr val="tx1"/>
              </a:buClr>
              <a:buSzPct val="95000"/>
              <a:buFont typeface="Wingdings" panose="05000000000000000000" pitchFamily="2" charset="2"/>
              <a:buChar char=""/>
              <a:defRPr sz="2200">
                <a:solidFill>
                  <a:schemeClr val="tx1"/>
                </a:solidFill>
                <a:latin typeface="Book Antiqua" panose="02040602050305030304" pitchFamily="18" charset="0"/>
                <a:ea typeface="宋体" panose="02010600030101010101" pitchFamily="2" charset="-122"/>
              </a:defRPr>
            </a:lvl3pPr>
            <a:lvl4pPr marL="1600200" indent="-228600" eaLnBrk="0" hangingPunct="0">
              <a:spcBef>
                <a:spcPct val="20000"/>
              </a:spcBef>
              <a:buClr>
                <a:schemeClr val="tx1"/>
              </a:buClr>
              <a:buSzPct val="100000"/>
              <a:buFont typeface="Wingdings 3" panose="05040102010807070707" pitchFamily="18" charset="2"/>
              <a:buChar char=""/>
              <a:defRPr sz="2000">
                <a:solidFill>
                  <a:schemeClr val="tx1"/>
                </a:solidFill>
                <a:latin typeface="Book Antiqua" panose="02040602050305030304" pitchFamily="18" charset="0"/>
                <a:ea typeface="宋体" panose="02010600030101010101" pitchFamily="2" charset="-122"/>
              </a:defRPr>
            </a:lvl4pPr>
            <a:lvl5pPr marL="2057400" indent="-228600" eaLnBrk="0" hangingPunct="0">
              <a:spcBef>
                <a:spcPct val="20000"/>
              </a:spcBef>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tx1"/>
              </a:buClr>
              <a:buFont typeface="Wingdings 2" panose="05020102010507070707" pitchFamily="18" charset="2"/>
              <a:buChar char=""/>
              <a:defRPr sz="2000">
                <a:solidFill>
                  <a:schemeClr val="tx1"/>
                </a:solidFill>
                <a:latin typeface="Book Antiqua" panose="02040602050305030304" pitchFamily="18" charset="0"/>
                <a:ea typeface="宋体" panose="02010600030101010101" pitchFamily="2" charset="-122"/>
              </a:defRPr>
            </a:lvl9pPr>
          </a:lstStyle>
          <a:p>
            <a:pPr algn="ctr" eaLnBrk="1" hangingPunct="1">
              <a:spcBef>
                <a:spcPct val="0"/>
              </a:spcBef>
              <a:buClrTx/>
              <a:buSzTx/>
              <a:buFont typeface="Arial" panose="020B0604020202020204" pitchFamily="34" charset="0"/>
              <a:buNone/>
            </a:pPr>
            <a:r>
              <a:rPr lang="zh-CN" altLang="en-US" sz="3600" dirty="0">
                <a:solidFill>
                  <a:srgbClr val="545454"/>
                </a:solidFill>
                <a:latin typeface="汉仪中黑简" panose="02010609000101010101" pitchFamily="49" charset="-122"/>
                <a:ea typeface="汉仪中黑简" panose="02010609000101010101" pitchFamily="49" charset="-122"/>
              </a:rPr>
              <a:t>目录</a:t>
            </a:r>
          </a:p>
        </p:txBody>
      </p:sp>
      <p:cxnSp>
        <p:nvCxnSpPr>
          <p:cNvPr id="6" name="直接连接符 5"/>
          <p:cNvCxnSpPr/>
          <p:nvPr/>
        </p:nvCxnSpPr>
        <p:spPr>
          <a:xfrm>
            <a:off x="4196555" y="1249451"/>
            <a:ext cx="3798891" cy="0"/>
          </a:xfrm>
          <a:prstGeom prst="line">
            <a:avLst/>
          </a:prstGeom>
          <a:ln w="444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32">
            <a:extLst>
              <a:ext uri="{FF2B5EF4-FFF2-40B4-BE49-F238E27FC236}">
                <a16:creationId xmlns:a16="http://schemas.microsoft.com/office/drawing/2014/main" id="{5D602D2B-1D68-203B-FFDC-3A654D1B112E}"/>
              </a:ext>
            </a:extLst>
          </p:cNvPr>
          <p:cNvSpPr txBox="1">
            <a:spLocks noChangeArrowheads="1"/>
          </p:cNvSpPr>
          <p:nvPr/>
        </p:nvSpPr>
        <p:spPr bwMode="auto">
          <a:xfrm>
            <a:off x="4196555" y="1688442"/>
            <a:ext cx="817696" cy="795030"/>
          </a:xfrm>
          <a:prstGeom prst="rect">
            <a:avLst/>
          </a:prstGeom>
          <a:solidFill>
            <a:schemeClr val="bg2">
              <a:lumMod val="50000"/>
            </a:schemeClr>
          </a:solidFill>
          <a:ln>
            <a:noFill/>
          </a:ln>
        </p:spPr>
        <p:txBody>
          <a:bodyPr wrap="none" lIns="68562" tIns="34281" rIns="68562" bIns="34281"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2400" dirty="0">
                <a:solidFill>
                  <a:srgbClr val="F1F1F1"/>
                </a:solidFill>
                <a:ea typeface="思源黑体 CN Bold" panose="020B0800000000000000" pitchFamily="34" charset="-122"/>
              </a:rPr>
              <a:t>01</a:t>
            </a:r>
            <a:endParaRPr lang="zh-CN" altLang="en-US" sz="2400" dirty="0">
              <a:solidFill>
                <a:srgbClr val="F1F1F1"/>
              </a:solidFill>
              <a:ea typeface="思源黑体 CN Bold" panose="020B0800000000000000" pitchFamily="34" charset="-122"/>
            </a:endParaRPr>
          </a:p>
        </p:txBody>
      </p:sp>
      <p:sp>
        <p:nvSpPr>
          <p:cNvPr id="25" name="矩形 24">
            <a:extLst>
              <a:ext uri="{FF2B5EF4-FFF2-40B4-BE49-F238E27FC236}">
                <a16:creationId xmlns:a16="http://schemas.microsoft.com/office/drawing/2014/main" id="{7EC3903D-3BCD-F08F-BB70-01E18D3F787B}"/>
              </a:ext>
            </a:extLst>
          </p:cNvPr>
          <p:cNvSpPr/>
          <p:nvPr/>
        </p:nvSpPr>
        <p:spPr>
          <a:xfrm>
            <a:off x="4196555" y="2692401"/>
            <a:ext cx="817696" cy="73659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26" name="矩形 25">
            <a:extLst>
              <a:ext uri="{FF2B5EF4-FFF2-40B4-BE49-F238E27FC236}">
                <a16:creationId xmlns:a16="http://schemas.microsoft.com/office/drawing/2014/main" id="{355B5B09-F48B-6EB7-70A4-82A1031649BB}"/>
              </a:ext>
            </a:extLst>
          </p:cNvPr>
          <p:cNvSpPr/>
          <p:nvPr/>
        </p:nvSpPr>
        <p:spPr>
          <a:xfrm>
            <a:off x="4196555" y="3637929"/>
            <a:ext cx="817696" cy="73659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27" name="矩形 26">
            <a:extLst>
              <a:ext uri="{FF2B5EF4-FFF2-40B4-BE49-F238E27FC236}">
                <a16:creationId xmlns:a16="http://schemas.microsoft.com/office/drawing/2014/main" id="{F2AAFDD6-D25D-A6B5-F44F-9DF906E31CC0}"/>
              </a:ext>
            </a:extLst>
          </p:cNvPr>
          <p:cNvSpPr/>
          <p:nvPr/>
        </p:nvSpPr>
        <p:spPr>
          <a:xfrm>
            <a:off x="4196555" y="4583457"/>
            <a:ext cx="817696" cy="73659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sp>
        <p:nvSpPr>
          <p:cNvPr id="28" name="文本框 27">
            <a:extLst>
              <a:ext uri="{FF2B5EF4-FFF2-40B4-BE49-F238E27FC236}">
                <a16:creationId xmlns:a16="http://schemas.microsoft.com/office/drawing/2014/main" id="{88A91588-C374-9896-371F-9875E6A44502}"/>
              </a:ext>
            </a:extLst>
          </p:cNvPr>
          <p:cNvSpPr txBox="1"/>
          <p:nvPr/>
        </p:nvSpPr>
        <p:spPr>
          <a:xfrm>
            <a:off x="5181600" y="1748971"/>
            <a:ext cx="3614057" cy="707886"/>
          </a:xfrm>
          <a:prstGeom prst="rect">
            <a:avLst/>
          </a:prstGeom>
          <a:noFill/>
        </p:spPr>
        <p:txBody>
          <a:bodyPr wrap="square" rtlCol="0">
            <a:spAutoFit/>
          </a:bodyPr>
          <a:lstStyle/>
          <a:p>
            <a:r>
              <a:rPr lang="zh-CN" altLang="en-US" sz="4000" b="1" dirty="0">
                <a:solidFill>
                  <a:schemeClr val="tx2">
                    <a:lumMod val="75000"/>
                  </a:schemeClr>
                </a:solidFill>
              </a:rPr>
              <a:t>背景</a:t>
            </a:r>
          </a:p>
        </p:txBody>
      </p:sp>
      <p:sp>
        <p:nvSpPr>
          <p:cNvPr id="29" name="文本框 28">
            <a:extLst>
              <a:ext uri="{FF2B5EF4-FFF2-40B4-BE49-F238E27FC236}">
                <a16:creationId xmlns:a16="http://schemas.microsoft.com/office/drawing/2014/main" id="{62EB7325-BBE0-360E-B871-16AE54096CB7}"/>
              </a:ext>
            </a:extLst>
          </p:cNvPr>
          <p:cNvSpPr txBox="1"/>
          <p:nvPr/>
        </p:nvSpPr>
        <p:spPr>
          <a:xfrm>
            <a:off x="5181600" y="2692401"/>
            <a:ext cx="7010400" cy="707886"/>
          </a:xfrm>
          <a:prstGeom prst="rect">
            <a:avLst/>
          </a:prstGeom>
          <a:noFill/>
        </p:spPr>
        <p:txBody>
          <a:bodyPr wrap="square" rtlCol="0">
            <a:spAutoFit/>
          </a:bodyPr>
          <a:lstStyle/>
          <a:p>
            <a:r>
              <a:rPr lang="zh-CN" altLang="en-US" sz="4000" b="1" dirty="0">
                <a:solidFill>
                  <a:schemeClr val="tx2">
                    <a:lumMod val="75000"/>
                  </a:schemeClr>
                </a:solidFill>
              </a:rPr>
              <a:t>创新点及主要方法</a:t>
            </a:r>
          </a:p>
        </p:txBody>
      </p:sp>
      <p:sp>
        <p:nvSpPr>
          <p:cNvPr id="30" name="文本框 29">
            <a:extLst>
              <a:ext uri="{FF2B5EF4-FFF2-40B4-BE49-F238E27FC236}">
                <a16:creationId xmlns:a16="http://schemas.microsoft.com/office/drawing/2014/main" id="{6516AE23-964F-7EDC-45CB-F680F27A0FD0}"/>
              </a:ext>
            </a:extLst>
          </p:cNvPr>
          <p:cNvSpPr txBox="1"/>
          <p:nvPr/>
        </p:nvSpPr>
        <p:spPr>
          <a:xfrm>
            <a:off x="5181600" y="3635831"/>
            <a:ext cx="3614057" cy="707886"/>
          </a:xfrm>
          <a:prstGeom prst="rect">
            <a:avLst/>
          </a:prstGeom>
          <a:noFill/>
        </p:spPr>
        <p:txBody>
          <a:bodyPr wrap="square" rtlCol="0">
            <a:spAutoFit/>
          </a:bodyPr>
          <a:lstStyle/>
          <a:p>
            <a:r>
              <a:rPr lang="zh-CN" altLang="en-US" sz="4000" b="1" dirty="0">
                <a:solidFill>
                  <a:schemeClr val="tx2">
                    <a:lumMod val="75000"/>
                  </a:schemeClr>
                </a:solidFill>
              </a:rPr>
              <a:t>实验结果</a:t>
            </a:r>
          </a:p>
        </p:txBody>
      </p:sp>
      <p:sp>
        <p:nvSpPr>
          <p:cNvPr id="31" name="文本框 30">
            <a:extLst>
              <a:ext uri="{FF2B5EF4-FFF2-40B4-BE49-F238E27FC236}">
                <a16:creationId xmlns:a16="http://schemas.microsoft.com/office/drawing/2014/main" id="{534304C9-49CA-7599-3306-670051FF1FC1}"/>
              </a:ext>
            </a:extLst>
          </p:cNvPr>
          <p:cNvSpPr txBox="1"/>
          <p:nvPr/>
        </p:nvSpPr>
        <p:spPr>
          <a:xfrm>
            <a:off x="5181600" y="4563218"/>
            <a:ext cx="3614057" cy="707886"/>
          </a:xfrm>
          <a:prstGeom prst="rect">
            <a:avLst/>
          </a:prstGeom>
          <a:noFill/>
        </p:spPr>
        <p:txBody>
          <a:bodyPr wrap="square" rtlCol="0">
            <a:spAutoFit/>
          </a:bodyPr>
          <a:lstStyle/>
          <a:p>
            <a:r>
              <a:rPr lang="zh-CN" altLang="en-US" sz="4000" b="1" dirty="0">
                <a:solidFill>
                  <a:schemeClr val="tx2">
                    <a:lumMod val="75000"/>
                  </a:schemeClr>
                </a:solidFill>
              </a:rPr>
              <a:t>意义及前景</a:t>
            </a:r>
          </a:p>
        </p:txBody>
      </p:sp>
    </p:spTree>
    <p:extLst>
      <p:ext uri="{BB962C8B-B14F-4D97-AF65-F5344CB8AC3E}">
        <p14:creationId xmlns:p14="http://schemas.microsoft.com/office/powerpoint/2010/main" val="17165856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CCC0A4E-D366-DF4D-7FB6-976411253616}"/>
              </a:ext>
            </a:extLst>
          </p:cNvPr>
          <p:cNvCxnSpPr/>
          <p:nvPr/>
        </p:nvCxnSpPr>
        <p:spPr>
          <a:xfrm>
            <a:off x="0" y="618080"/>
            <a:ext cx="3798891" cy="0"/>
          </a:xfrm>
          <a:prstGeom prst="line">
            <a:avLst/>
          </a:prstGeom>
          <a:ln w="444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4768C22-4129-7E7C-4068-A7BF65DA7298}"/>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Abstract</a:t>
            </a:r>
            <a:endParaRPr lang="zh-CN" altLang="en-US" sz="3600" b="1" dirty="0">
              <a:solidFill>
                <a:srgbClr val="545454"/>
              </a:solidFill>
              <a:latin typeface="+mj-ea"/>
              <a:ea typeface="+mj-ea"/>
            </a:endParaRPr>
          </a:p>
        </p:txBody>
      </p:sp>
      <p:sp>
        <p:nvSpPr>
          <p:cNvPr id="4" name="文本框 3">
            <a:extLst>
              <a:ext uri="{FF2B5EF4-FFF2-40B4-BE49-F238E27FC236}">
                <a16:creationId xmlns:a16="http://schemas.microsoft.com/office/drawing/2014/main" id="{D2A62F47-DC40-CC04-F942-7BADDF62C6C6}"/>
              </a:ext>
            </a:extLst>
          </p:cNvPr>
          <p:cNvSpPr txBox="1"/>
          <p:nvPr/>
        </p:nvSpPr>
        <p:spPr>
          <a:xfrm>
            <a:off x="718457" y="914400"/>
            <a:ext cx="11009085" cy="2585323"/>
          </a:xfrm>
          <a:prstGeom prst="rect">
            <a:avLst/>
          </a:prstGeom>
          <a:noFill/>
        </p:spPr>
        <p:txBody>
          <a:bodyPr wrap="square" rtlCol="0">
            <a:spAutoFit/>
          </a:bodyPr>
          <a:lstStyle/>
          <a:p>
            <a:pPr algn="just"/>
            <a:r>
              <a:rPr lang="en-US" altLang="zh-CN" i="1" dirty="0"/>
              <a:t>Abstract</a:t>
            </a:r>
            <a:r>
              <a:rPr lang="zh-CN" altLang="en-US" i="1" dirty="0"/>
              <a:t>：</a:t>
            </a:r>
            <a:r>
              <a:rPr lang="en-US" altLang="zh-CN" i="1" dirty="0"/>
              <a:t>In this work, we propose to use the </a:t>
            </a:r>
            <a:r>
              <a:rPr lang="en-US" altLang="zh-CN" b="1" i="1" u="sng" dirty="0"/>
              <a:t>multi-view photometric objective </a:t>
            </a:r>
            <a:r>
              <a:rPr lang="en-US" altLang="zh-CN" i="1" dirty="0"/>
              <a:t>from the self-supervised depth estimation literature as a geometric </a:t>
            </a:r>
            <a:r>
              <a:rPr lang="en-US" altLang="zh-CN" i="1" dirty="0" err="1"/>
              <a:t>regularizer</a:t>
            </a:r>
            <a:r>
              <a:rPr lang="en-US" altLang="zh-CN" i="1" dirty="0"/>
              <a:t> for volumetric rendering, significantly improving novel view synthesis without requiring additional information.</a:t>
            </a:r>
          </a:p>
          <a:p>
            <a:pPr algn="just"/>
            <a:endParaRPr lang="en-US" altLang="zh-CN" i="1" dirty="0"/>
          </a:p>
          <a:p>
            <a:pPr algn="just"/>
            <a:r>
              <a:rPr lang="zh-CN" altLang="en-US" dirty="0"/>
              <a:t>上方粗体部分是文章最核心的方法，其最早提出于</a:t>
            </a:r>
            <a:r>
              <a:rPr lang="en-US" altLang="zh-CN" u="sng" dirty="0"/>
              <a:t>Unsupervised Learning of Depth and Ego-Motion from Video (2017) by Zhou et al</a:t>
            </a:r>
            <a:r>
              <a:rPr lang="zh-CN" altLang="en-US" dirty="0"/>
              <a:t>，其核心思想是利用多视角下同一物体的光度一致性，对于同一场景，从</a:t>
            </a:r>
            <a:r>
              <a:rPr lang="zh-CN" altLang="en-US" b="1" dirty="0"/>
              <a:t>不同视角</a:t>
            </a:r>
            <a:r>
              <a:rPr lang="zh-CN" altLang="en-US" dirty="0"/>
              <a:t>（或相机位置）拍摄的图像应该在</a:t>
            </a:r>
            <a:r>
              <a:rPr lang="zh-CN" altLang="en-US" b="1" dirty="0"/>
              <a:t>光度上（像素的颜色和亮度）保持一致</a:t>
            </a:r>
            <a:r>
              <a:rPr lang="zh-CN" altLang="en-US" dirty="0"/>
              <a:t>。通过这种一致性约束，可</a:t>
            </a:r>
            <a:endParaRPr lang="en-US" altLang="zh-CN" dirty="0"/>
          </a:p>
        </p:txBody>
      </p:sp>
      <p:pic>
        <p:nvPicPr>
          <p:cNvPr id="6" name="图片 5">
            <a:extLst>
              <a:ext uri="{FF2B5EF4-FFF2-40B4-BE49-F238E27FC236}">
                <a16:creationId xmlns:a16="http://schemas.microsoft.com/office/drawing/2014/main" id="{CF74675D-CCBC-5AB6-1774-F5846BB933FA}"/>
              </a:ext>
            </a:extLst>
          </p:cNvPr>
          <p:cNvPicPr>
            <a:picLocks noChangeAspect="1"/>
          </p:cNvPicPr>
          <p:nvPr/>
        </p:nvPicPr>
        <p:blipFill>
          <a:blip r:embed="rId3"/>
          <a:stretch>
            <a:fillRect/>
          </a:stretch>
        </p:blipFill>
        <p:spPr>
          <a:xfrm>
            <a:off x="315470" y="3235565"/>
            <a:ext cx="5616799" cy="2917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FA7423AE-61AD-398F-3346-8525015BDDFC}"/>
              </a:ext>
            </a:extLst>
          </p:cNvPr>
          <p:cNvSpPr txBox="1"/>
          <p:nvPr/>
        </p:nvSpPr>
        <p:spPr>
          <a:xfrm>
            <a:off x="5987143" y="3150489"/>
            <a:ext cx="5725886" cy="2585323"/>
          </a:xfrm>
          <a:prstGeom prst="rect">
            <a:avLst/>
          </a:prstGeom>
          <a:noFill/>
        </p:spPr>
        <p:txBody>
          <a:bodyPr wrap="square" rtlCol="0">
            <a:spAutoFit/>
          </a:bodyPr>
          <a:lstStyle/>
          <a:p>
            <a:pPr algn="just"/>
            <a:r>
              <a:rPr lang="zh-CN" altLang="en-US" dirty="0"/>
              <a:t>以推断出场景的几何结构（如深度）和相机的姿态变化。</a:t>
            </a:r>
            <a:endParaRPr lang="en-US" altLang="zh-CN" dirty="0"/>
          </a:p>
          <a:p>
            <a:pPr algn="just"/>
            <a:endParaRPr lang="en-US" altLang="zh-CN" dirty="0"/>
          </a:p>
          <a:p>
            <a:pPr algn="just"/>
            <a:r>
              <a:rPr lang="zh-CN" altLang="en-US" dirty="0"/>
              <a:t>模型通过输入连续的多视角视频帧，利用一个卷积神经网络（</a:t>
            </a:r>
            <a:r>
              <a:rPr lang="en-US" altLang="zh-CN" b="1" dirty="0"/>
              <a:t>Depth CNN</a:t>
            </a:r>
            <a:r>
              <a:rPr lang="zh-CN" altLang="en-US" dirty="0"/>
              <a:t>）预测每一帧的深度图，同时通过另一个神经网络（</a:t>
            </a:r>
            <a:r>
              <a:rPr lang="en-US" altLang="zh-CN" b="1" dirty="0"/>
              <a:t>Pose CNN</a:t>
            </a:r>
            <a:r>
              <a:rPr lang="zh-CN" altLang="en-US" dirty="0"/>
              <a:t>）预测相机在不同帧之间的</a:t>
            </a:r>
            <a:r>
              <a:rPr lang="zh-CN" altLang="en-US" b="1" dirty="0"/>
              <a:t>相对姿态</a:t>
            </a:r>
            <a:r>
              <a:rPr lang="zh-CN" altLang="en-US" dirty="0"/>
              <a:t>。接着，通过将相邻帧的图像通过深度图和相机姿态投影到目标帧，生成重建图像。最后，通过计算重建图像和目标帧在光度上的差异（</a:t>
            </a:r>
            <a:r>
              <a:rPr lang="zh-CN" altLang="en-US" b="1" dirty="0"/>
              <a:t>光度一致性损失</a:t>
            </a:r>
            <a:r>
              <a:rPr lang="zh-CN" altLang="en-US" dirty="0"/>
              <a:t>），来调整网络参数，从而优化深度和姿态的估计。</a:t>
            </a:r>
          </a:p>
        </p:txBody>
      </p:sp>
    </p:spTree>
    <p:extLst>
      <p:ext uri="{BB962C8B-B14F-4D97-AF65-F5344CB8AC3E}">
        <p14:creationId xmlns:p14="http://schemas.microsoft.com/office/powerpoint/2010/main" val="178171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00DBF6-DFC2-D236-CAD8-4961CAE6EE10}"/>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Abstract</a:t>
            </a:r>
            <a:endParaRPr lang="zh-CN" altLang="en-US" sz="3600" b="1" dirty="0">
              <a:solidFill>
                <a:srgbClr val="545454"/>
              </a:solidFill>
              <a:latin typeface="+mj-ea"/>
              <a:ea typeface="+mj-ea"/>
            </a:endParaRPr>
          </a:p>
        </p:txBody>
      </p:sp>
      <p:pic>
        <p:nvPicPr>
          <p:cNvPr id="5" name="图片 4">
            <a:extLst>
              <a:ext uri="{FF2B5EF4-FFF2-40B4-BE49-F238E27FC236}">
                <a16:creationId xmlns:a16="http://schemas.microsoft.com/office/drawing/2014/main" id="{8CA9C5CB-3F55-ACAF-88E4-308CBCBC4FE3}"/>
              </a:ext>
            </a:extLst>
          </p:cNvPr>
          <p:cNvPicPr>
            <a:picLocks noChangeAspect="1"/>
          </p:cNvPicPr>
          <p:nvPr/>
        </p:nvPicPr>
        <p:blipFill>
          <a:blip r:embed="rId3"/>
          <a:stretch>
            <a:fillRect/>
          </a:stretch>
        </p:blipFill>
        <p:spPr>
          <a:xfrm>
            <a:off x="367260" y="1284515"/>
            <a:ext cx="3627267" cy="48913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F1310F0C-0506-687D-9E9B-56E128A7258F}"/>
              </a:ext>
            </a:extLst>
          </p:cNvPr>
          <p:cNvSpPr txBox="1"/>
          <p:nvPr/>
        </p:nvSpPr>
        <p:spPr>
          <a:xfrm>
            <a:off x="4393425" y="921658"/>
            <a:ext cx="7431315" cy="1754326"/>
          </a:xfrm>
          <a:prstGeom prst="rect">
            <a:avLst/>
          </a:prstGeom>
          <a:noFill/>
        </p:spPr>
        <p:txBody>
          <a:bodyPr wrap="square" rtlCol="0">
            <a:spAutoFit/>
          </a:bodyPr>
          <a:lstStyle/>
          <a:p>
            <a:pPr algn="just"/>
            <a:r>
              <a:rPr lang="en-US" altLang="zh-CN" i="1" dirty="0"/>
              <a:t>Building upon this insight, we explore the explicit modeling of scene geometry </a:t>
            </a:r>
            <a:r>
              <a:rPr lang="en-US" altLang="zh-CN" b="1" i="1" u="sng" dirty="0"/>
              <a:t>using a generalist Transformer</a:t>
            </a:r>
            <a:r>
              <a:rPr lang="en-US" altLang="zh-CN" i="1" dirty="0"/>
              <a:t>, jointly learning a radiance field as well as depth and light fields with a set of shared latent codes.</a:t>
            </a:r>
          </a:p>
          <a:p>
            <a:pPr algn="just"/>
            <a:endParaRPr lang="en-US" altLang="zh-CN" i="1" dirty="0"/>
          </a:p>
          <a:p>
            <a:pPr algn="just"/>
            <a:r>
              <a:rPr lang="zh-CN" altLang="en-US" dirty="0"/>
              <a:t>来源： </a:t>
            </a:r>
            <a:r>
              <a:rPr lang="en-US" altLang="zh-CN" b="1" i="1" dirty="0"/>
              <a:t>Attention Is All You Need (2017)</a:t>
            </a:r>
            <a:r>
              <a:rPr lang="zh-CN" altLang="en-US" dirty="0"/>
              <a:t>。</a:t>
            </a:r>
            <a:endParaRPr lang="zh-CN" altLang="en-US" i="1" dirty="0"/>
          </a:p>
        </p:txBody>
      </p:sp>
      <p:sp>
        <p:nvSpPr>
          <p:cNvPr id="7" name="文本框 6">
            <a:extLst>
              <a:ext uri="{FF2B5EF4-FFF2-40B4-BE49-F238E27FC236}">
                <a16:creationId xmlns:a16="http://schemas.microsoft.com/office/drawing/2014/main" id="{6F82884C-608B-0004-2BBC-D90E0E51935E}"/>
              </a:ext>
            </a:extLst>
          </p:cNvPr>
          <p:cNvSpPr txBox="1"/>
          <p:nvPr/>
        </p:nvSpPr>
        <p:spPr>
          <a:xfrm>
            <a:off x="4325012" y="398438"/>
            <a:ext cx="5196114" cy="523220"/>
          </a:xfrm>
          <a:prstGeom prst="rect">
            <a:avLst/>
          </a:prstGeom>
          <a:noFill/>
        </p:spPr>
        <p:txBody>
          <a:bodyPr wrap="square" rtlCol="0">
            <a:spAutoFit/>
          </a:bodyPr>
          <a:lstStyle/>
          <a:p>
            <a:r>
              <a:rPr lang="en-US" altLang="zh-CN" sz="2800" b="1" dirty="0">
                <a:effectLst>
                  <a:outerShdw blurRad="38100" dist="38100" dir="2700000" algn="tl">
                    <a:srgbClr val="000000">
                      <a:alpha val="43137"/>
                    </a:srgbClr>
                  </a:outerShdw>
                </a:effectLst>
              </a:rPr>
              <a:t>Transformer</a:t>
            </a:r>
            <a:endParaRPr lang="zh-CN" altLang="en-US" sz="2800" b="1" dirty="0">
              <a:effectLst>
                <a:outerShdw blurRad="38100" dist="38100" dir="2700000" algn="tl">
                  <a:srgbClr val="000000">
                    <a:alpha val="43137"/>
                  </a:srgbClr>
                </a:outerShdw>
              </a:effectLst>
            </a:endParaRPr>
          </a:p>
        </p:txBody>
      </p:sp>
      <p:pic>
        <p:nvPicPr>
          <p:cNvPr id="8" name="图片 7">
            <a:extLst>
              <a:ext uri="{FF2B5EF4-FFF2-40B4-BE49-F238E27FC236}">
                <a16:creationId xmlns:a16="http://schemas.microsoft.com/office/drawing/2014/main" id="{3612B120-CAB0-8923-7130-C0C0631468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50484" y="3098751"/>
            <a:ext cx="5293828" cy="3166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48DCCE53-2D89-5767-3625-7C9FF6EDD34D}"/>
              </a:ext>
            </a:extLst>
          </p:cNvPr>
          <p:cNvSpPr txBox="1"/>
          <p:nvPr/>
        </p:nvSpPr>
        <p:spPr>
          <a:xfrm>
            <a:off x="6471369" y="6252403"/>
            <a:ext cx="2852058" cy="276999"/>
          </a:xfrm>
          <a:prstGeom prst="rect">
            <a:avLst/>
          </a:prstGeom>
          <a:noFill/>
        </p:spPr>
        <p:txBody>
          <a:bodyPr wrap="square" rtlCol="0">
            <a:spAutoFit/>
          </a:bodyPr>
          <a:lstStyle/>
          <a:p>
            <a:pPr algn="ctr"/>
            <a:r>
              <a:rPr lang="zh-CN" altLang="en-US" sz="1200" dirty="0">
                <a:solidFill>
                  <a:schemeClr val="bg2">
                    <a:lumMod val="50000"/>
                  </a:schemeClr>
                </a:solidFill>
              </a:rPr>
              <a:t>图像嵌入</a:t>
            </a:r>
            <a:r>
              <a:rPr lang="en-US" altLang="zh-CN" sz="1200" dirty="0">
                <a:solidFill>
                  <a:schemeClr val="bg2">
                    <a:lumMod val="50000"/>
                  </a:schemeClr>
                </a:solidFill>
              </a:rPr>
              <a:t>-</a:t>
            </a:r>
            <a:r>
              <a:rPr lang="en-US" altLang="zh-CN" sz="1200" dirty="0" err="1">
                <a:solidFill>
                  <a:schemeClr val="bg2">
                    <a:lumMod val="50000"/>
                  </a:schemeClr>
                </a:solidFill>
              </a:rPr>
              <a:t>ImageEmbeddings</a:t>
            </a:r>
            <a:endParaRPr lang="zh-CN" altLang="en-US" dirty="0">
              <a:solidFill>
                <a:schemeClr val="bg2">
                  <a:lumMod val="50000"/>
                </a:schemeClr>
              </a:solidFill>
            </a:endParaRPr>
          </a:p>
        </p:txBody>
      </p:sp>
    </p:spTree>
    <p:extLst>
      <p:ext uri="{BB962C8B-B14F-4D97-AF65-F5344CB8AC3E}">
        <p14:creationId xmlns:p14="http://schemas.microsoft.com/office/powerpoint/2010/main" val="349687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F75898-008F-058D-6B7C-AFE18754CBE4}"/>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Abstract</a:t>
            </a:r>
            <a:endParaRPr lang="zh-CN" altLang="en-US" sz="3600" b="1" dirty="0">
              <a:solidFill>
                <a:srgbClr val="545454"/>
              </a:solidFill>
              <a:latin typeface="+mj-ea"/>
              <a:ea typeface="+mj-ea"/>
            </a:endParaRPr>
          </a:p>
        </p:txBody>
      </p:sp>
      <p:sp>
        <p:nvSpPr>
          <p:cNvPr id="7" name="文本框 6">
            <a:extLst>
              <a:ext uri="{FF2B5EF4-FFF2-40B4-BE49-F238E27FC236}">
                <a16:creationId xmlns:a16="http://schemas.microsoft.com/office/drawing/2014/main" id="{A96CD0D7-EB0C-7AA2-94B5-E67511069A2D}"/>
              </a:ext>
            </a:extLst>
          </p:cNvPr>
          <p:cNvSpPr txBox="1"/>
          <p:nvPr/>
        </p:nvSpPr>
        <p:spPr>
          <a:xfrm>
            <a:off x="1509485" y="1066800"/>
            <a:ext cx="3657600" cy="461665"/>
          </a:xfrm>
          <a:prstGeom prst="rect">
            <a:avLst/>
          </a:prstGeom>
          <a:noFill/>
        </p:spPr>
        <p:txBody>
          <a:bodyPr wrap="square" rtlCol="0">
            <a:spAutoFit/>
          </a:bodyPr>
          <a:lstStyle/>
          <a:p>
            <a:r>
              <a:rPr lang="zh-CN" altLang="en-US" sz="2400" b="1" dirty="0"/>
              <a:t>位置编码</a:t>
            </a:r>
          </a:p>
        </p:txBody>
      </p:sp>
      <p:pic>
        <p:nvPicPr>
          <p:cNvPr id="11" name="图片 10">
            <a:extLst>
              <a:ext uri="{FF2B5EF4-FFF2-40B4-BE49-F238E27FC236}">
                <a16:creationId xmlns:a16="http://schemas.microsoft.com/office/drawing/2014/main" id="{F431B020-928B-FD1C-D124-36820F421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01" y="3251200"/>
            <a:ext cx="7901586" cy="2633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C67875E7-53FA-FE8E-2602-A5C519FAA581}"/>
              </a:ext>
            </a:extLst>
          </p:cNvPr>
          <p:cNvSpPr txBox="1"/>
          <p:nvPr/>
        </p:nvSpPr>
        <p:spPr>
          <a:xfrm>
            <a:off x="1509485" y="1528465"/>
            <a:ext cx="9173029" cy="1477328"/>
          </a:xfrm>
          <a:prstGeom prst="rect">
            <a:avLst/>
          </a:prstGeom>
          <a:noFill/>
        </p:spPr>
        <p:txBody>
          <a:bodyPr wrap="square" rtlCol="0">
            <a:spAutoFit/>
          </a:bodyPr>
          <a:lstStyle/>
          <a:p>
            <a:pPr algn="just"/>
            <a:r>
              <a:rPr lang="zh-CN" altLang="en-US" dirty="0"/>
              <a:t>对一张图像进行</a:t>
            </a:r>
            <a:r>
              <a:rPr lang="zh-CN" altLang="en-US" b="1" dirty="0"/>
              <a:t>位置编码</a:t>
            </a:r>
            <a:r>
              <a:rPr lang="zh-CN" altLang="en-US" dirty="0"/>
              <a:t>（</a:t>
            </a:r>
            <a:r>
              <a:rPr lang="en-US" altLang="zh-CN" dirty="0"/>
              <a:t>Positional Encoding</a:t>
            </a:r>
            <a:r>
              <a:rPr lang="zh-CN" altLang="en-US" dirty="0"/>
              <a:t>）时，编码的位置指的是图像中像素之间的</a:t>
            </a:r>
            <a:r>
              <a:rPr lang="zh-CN" altLang="en-US" b="1" dirty="0"/>
              <a:t>空间位置信息</a:t>
            </a:r>
            <a:r>
              <a:rPr lang="zh-CN" altLang="en-US" dirty="0"/>
              <a:t>。在使用 </a:t>
            </a:r>
            <a:r>
              <a:rPr lang="en-US" altLang="zh-CN" b="1" dirty="0"/>
              <a:t>Transformer</a:t>
            </a:r>
            <a:r>
              <a:rPr lang="zh-CN" altLang="en-US" dirty="0"/>
              <a:t> 架构处理图像时，输入的图像通常会被分割成多个小块（称为“图像块”或“</a:t>
            </a:r>
            <a:r>
              <a:rPr lang="en-US" altLang="zh-CN" dirty="0"/>
              <a:t>patches”</a:t>
            </a:r>
            <a:r>
              <a:rPr lang="zh-CN" altLang="en-US" dirty="0"/>
              <a:t>），或者在某些任务中直接对每个像素进行处理。由于 </a:t>
            </a:r>
            <a:r>
              <a:rPr lang="en-US" altLang="zh-CN" dirty="0"/>
              <a:t>Transformer </a:t>
            </a:r>
            <a:r>
              <a:rPr lang="zh-CN" altLang="en-US" dirty="0"/>
              <a:t>本身缺乏对序列顺序或空间结构的内置感知能力，需要额外提供这些位置信息，以帮助模型理解输入图像中不同部分之间的相对位置关系。</a:t>
            </a:r>
          </a:p>
        </p:txBody>
      </p:sp>
      <p:pic>
        <p:nvPicPr>
          <p:cNvPr id="3" name="图片 2">
            <a:extLst>
              <a:ext uri="{FF2B5EF4-FFF2-40B4-BE49-F238E27FC236}">
                <a16:creationId xmlns:a16="http://schemas.microsoft.com/office/drawing/2014/main" id="{68284020-C930-11DC-51E8-4D22E021BD31}"/>
              </a:ext>
            </a:extLst>
          </p:cNvPr>
          <p:cNvPicPr>
            <a:picLocks noChangeAspect="1"/>
          </p:cNvPicPr>
          <p:nvPr/>
        </p:nvPicPr>
        <p:blipFill>
          <a:blip r:embed="rId3"/>
          <a:stretch>
            <a:fillRect/>
          </a:stretch>
        </p:blipFill>
        <p:spPr>
          <a:xfrm>
            <a:off x="8517141" y="3253813"/>
            <a:ext cx="3381641" cy="2631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a:extLst>
              <a:ext uri="{FF2B5EF4-FFF2-40B4-BE49-F238E27FC236}">
                <a16:creationId xmlns:a16="http://schemas.microsoft.com/office/drawing/2014/main" id="{1C02D206-BBE6-D719-A965-1E65B815A74E}"/>
              </a:ext>
            </a:extLst>
          </p:cNvPr>
          <p:cNvSpPr txBox="1"/>
          <p:nvPr/>
        </p:nvSpPr>
        <p:spPr>
          <a:xfrm>
            <a:off x="2751365" y="5885062"/>
            <a:ext cx="2852058" cy="276999"/>
          </a:xfrm>
          <a:prstGeom prst="rect">
            <a:avLst/>
          </a:prstGeom>
          <a:noFill/>
        </p:spPr>
        <p:txBody>
          <a:bodyPr wrap="square" rtlCol="0">
            <a:spAutoFit/>
          </a:bodyPr>
          <a:lstStyle/>
          <a:p>
            <a:pPr algn="ctr"/>
            <a:r>
              <a:rPr lang="zh-CN" altLang="en-US" sz="1200" dirty="0">
                <a:solidFill>
                  <a:schemeClr val="bg2">
                    <a:lumMod val="50000"/>
                  </a:schemeClr>
                </a:solidFill>
              </a:rPr>
              <a:t>图像嵌入的重要性</a:t>
            </a:r>
            <a:endParaRPr lang="zh-CN" altLang="en-US" dirty="0">
              <a:solidFill>
                <a:schemeClr val="bg2">
                  <a:lumMod val="50000"/>
                </a:schemeClr>
              </a:solidFill>
            </a:endParaRPr>
          </a:p>
        </p:txBody>
      </p:sp>
      <p:sp>
        <p:nvSpPr>
          <p:cNvPr id="4" name="文本框 3">
            <a:extLst>
              <a:ext uri="{FF2B5EF4-FFF2-40B4-BE49-F238E27FC236}">
                <a16:creationId xmlns:a16="http://schemas.microsoft.com/office/drawing/2014/main" id="{83387EE1-9373-18C2-6B0C-8D1F5680E061}"/>
              </a:ext>
            </a:extLst>
          </p:cNvPr>
          <p:cNvSpPr txBox="1"/>
          <p:nvPr/>
        </p:nvSpPr>
        <p:spPr>
          <a:xfrm>
            <a:off x="8781932" y="5885062"/>
            <a:ext cx="2852058" cy="276999"/>
          </a:xfrm>
          <a:prstGeom prst="rect">
            <a:avLst/>
          </a:prstGeom>
          <a:noFill/>
        </p:spPr>
        <p:txBody>
          <a:bodyPr wrap="square" rtlCol="0">
            <a:spAutoFit/>
          </a:bodyPr>
          <a:lstStyle/>
          <a:p>
            <a:pPr algn="ctr"/>
            <a:r>
              <a:rPr lang="en-US" altLang="zh-CN" sz="1200" dirty="0" err="1">
                <a:solidFill>
                  <a:schemeClr val="bg2">
                    <a:lumMod val="50000"/>
                  </a:schemeClr>
                </a:solidFill>
              </a:rPr>
              <a:t>ViT</a:t>
            </a:r>
            <a:r>
              <a:rPr lang="zh-CN" altLang="en-US" sz="1200" dirty="0">
                <a:solidFill>
                  <a:schemeClr val="bg2">
                    <a:lumMod val="50000"/>
                  </a:schemeClr>
                </a:solidFill>
              </a:rPr>
              <a:t>中的位置编码</a:t>
            </a:r>
            <a:endParaRPr lang="en-US" altLang="zh-CN" sz="1200" dirty="0">
              <a:solidFill>
                <a:schemeClr val="bg2">
                  <a:lumMod val="50000"/>
                </a:schemeClr>
              </a:solidFill>
            </a:endParaRPr>
          </a:p>
        </p:txBody>
      </p:sp>
    </p:spTree>
    <p:extLst>
      <p:ext uri="{BB962C8B-B14F-4D97-AF65-F5344CB8AC3E}">
        <p14:creationId xmlns:p14="http://schemas.microsoft.com/office/powerpoint/2010/main" val="154826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57DA070-9591-1DEA-D928-434F444C55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7144" y="3289653"/>
            <a:ext cx="3088990" cy="3439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a:extLst>
              <a:ext uri="{FF2B5EF4-FFF2-40B4-BE49-F238E27FC236}">
                <a16:creationId xmlns:a16="http://schemas.microsoft.com/office/drawing/2014/main" id="{42E687B8-7903-4F04-5355-0CB7239E2035}"/>
              </a:ext>
            </a:extLst>
          </p:cNvPr>
          <p:cNvSpPr txBox="1"/>
          <p:nvPr/>
        </p:nvSpPr>
        <p:spPr>
          <a:xfrm>
            <a:off x="145143" y="1045420"/>
            <a:ext cx="6096000" cy="400110"/>
          </a:xfrm>
          <a:prstGeom prst="rect">
            <a:avLst/>
          </a:prstGeom>
          <a:noFill/>
        </p:spPr>
        <p:txBody>
          <a:bodyPr wrap="square">
            <a:spAutoFit/>
          </a:bodyPr>
          <a:lstStyle/>
          <a:p>
            <a:r>
              <a:rPr lang="zh-CN" altLang="en-US" sz="2000" b="1" dirty="0"/>
              <a:t>多头注意力机制（</a:t>
            </a:r>
            <a:r>
              <a:rPr lang="en-US" altLang="zh-CN" sz="2000" b="1" dirty="0"/>
              <a:t>Multi-Head Attention</a:t>
            </a:r>
            <a:r>
              <a:rPr lang="zh-CN" altLang="en-US" sz="2000" b="1" dirty="0"/>
              <a:t>）</a:t>
            </a:r>
          </a:p>
        </p:txBody>
      </p:sp>
      <p:sp>
        <p:nvSpPr>
          <p:cNvPr id="4" name="文本框 3">
            <a:extLst>
              <a:ext uri="{FF2B5EF4-FFF2-40B4-BE49-F238E27FC236}">
                <a16:creationId xmlns:a16="http://schemas.microsoft.com/office/drawing/2014/main" id="{8123D15E-E878-AD76-783B-4A36D750762A}"/>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Abstract</a:t>
            </a:r>
            <a:endParaRPr lang="zh-CN" altLang="en-US" sz="3600" b="1" dirty="0">
              <a:solidFill>
                <a:srgbClr val="545454"/>
              </a:solidFill>
              <a:latin typeface="+mj-ea"/>
              <a:ea typeface="+mj-ea"/>
            </a:endParaRPr>
          </a:p>
        </p:txBody>
      </p:sp>
      <p:pic>
        <p:nvPicPr>
          <p:cNvPr id="6" name="图片 5">
            <a:extLst>
              <a:ext uri="{FF2B5EF4-FFF2-40B4-BE49-F238E27FC236}">
                <a16:creationId xmlns:a16="http://schemas.microsoft.com/office/drawing/2014/main" id="{7F1E01D1-D330-4E2F-F0F9-982EEFD08586}"/>
              </a:ext>
            </a:extLst>
          </p:cNvPr>
          <p:cNvPicPr>
            <a:picLocks noChangeAspect="1"/>
          </p:cNvPicPr>
          <p:nvPr/>
        </p:nvPicPr>
        <p:blipFill>
          <a:blip r:embed="rId4"/>
          <a:stretch>
            <a:fillRect/>
          </a:stretch>
        </p:blipFill>
        <p:spPr>
          <a:xfrm>
            <a:off x="2132242" y="3289655"/>
            <a:ext cx="2636420" cy="3439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直接箭头连接符 9">
            <a:extLst>
              <a:ext uri="{FF2B5EF4-FFF2-40B4-BE49-F238E27FC236}">
                <a16:creationId xmlns:a16="http://schemas.microsoft.com/office/drawing/2014/main" id="{424FBFA8-EB43-041B-0F70-6733485501D6}"/>
              </a:ext>
            </a:extLst>
          </p:cNvPr>
          <p:cNvCxnSpPr>
            <a:cxnSpLocks/>
          </p:cNvCxnSpPr>
          <p:nvPr/>
        </p:nvCxnSpPr>
        <p:spPr>
          <a:xfrm>
            <a:off x="4608286" y="4672636"/>
            <a:ext cx="20174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C82E3D86-008A-7400-29B0-177AE7487383}"/>
              </a:ext>
            </a:extLst>
          </p:cNvPr>
          <p:cNvSpPr txBox="1"/>
          <p:nvPr/>
        </p:nvSpPr>
        <p:spPr>
          <a:xfrm>
            <a:off x="246743" y="1445530"/>
            <a:ext cx="4927369" cy="1754326"/>
          </a:xfrm>
          <a:prstGeom prst="rect">
            <a:avLst/>
          </a:prstGeom>
          <a:noFill/>
        </p:spPr>
        <p:txBody>
          <a:bodyPr wrap="square" rtlCol="0">
            <a:spAutoFit/>
          </a:bodyPr>
          <a:lstStyle/>
          <a:p>
            <a:pPr algn="just"/>
            <a:r>
              <a:rPr lang="zh-CN" altLang="en-US" dirty="0"/>
              <a:t>通过多个</a:t>
            </a:r>
            <a:r>
              <a:rPr lang="zh-CN" altLang="en-US" b="1" dirty="0"/>
              <a:t>自注意力机制</a:t>
            </a:r>
            <a:r>
              <a:rPr lang="zh-CN" altLang="en-US" dirty="0"/>
              <a:t>对特征进行提取，增强模型对输入信息的表达能力，尤其是在处理不同部分的相互关系时，能够捕捉到更丰富的特征。每个头关注输入数据的不同部分，通过并行处理，这种机制能够让模型更加灵活且具有更强的泛化能力</a:t>
            </a:r>
          </a:p>
        </p:txBody>
      </p:sp>
      <p:sp>
        <p:nvSpPr>
          <p:cNvPr id="21" name="文本框 20">
            <a:extLst>
              <a:ext uri="{FF2B5EF4-FFF2-40B4-BE49-F238E27FC236}">
                <a16:creationId xmlns:a16="http://schemas.microsoft.com/office/drawing/2014/main" id="{D346D89F-1961-A7D2-4B79-A0F843DEB922}"/>
              </a:ext>
            </a:extLst>
          </p:cNvPr>
          <p:cNvSpPr txBox="1"/>
          <p:nvPr/>
        </p:nvSpPr>
        <p:spPr>
          <a:xfrm>
            <a:off x="5704115" y="1045420"/>
            <a:ext cx="6096000" cy="707886"/>
          </a:xfrm>
          <a:prstGeom prst="rect">
            <a:avLst/>
          </a:prstGeom>
          <a:noFill/>
        </p:spPr>
        <p:txBody>
          <a:bodyPr wrap="square">
            <a:spAutoFit/>
          </a:bodyPr>
          <a:lstStyle/>
          <a:p>
            <a:r>
              <a:rPr lang="zh-CN" altLang="en-US" sz="2000" b="1" dirty="0"/>
              <a:t>掩码多头注意力机制（</a:t>
            </a:r>
            <a:r>
              <a:rPr lang="en-US" altLang="zh-CN" sz="2000" b="1" dirty="0"/>
              <a:t>Masked Multi-Head Attention</a:t>
            </a:r>
            <a:r>
              <a:rPr lang="zh-CN" altLang="en-US" sz="2000" b="1" dirty="0"/>
              <a:t>）</a:t>
            </a:r>
          </a:p>
        </p:txBody>
      </p:sp>
      <p:sp>
        <p:nvSpPr>
          <p:cNvPr id="22" name="文本框 21">
            <a:extLst>
              <a:ext uri="{FF2B5EF4-FFF2-40B4-BE49-F238E27FC236}">
                <a16:creationId xmlns:a16="http://schemas.microsoft.com/office/drawing/2014/main" id="{5572E68C-0005-4ADC-3540-95926B1CF822}"/>
              </a:ext>
            </a:extLst>
          </p:cNvPr>
          <p:cNvSpPr txBox="1"/>
          <p:nvPr/>
        </p:nvSpPr>
        <p:spPr>
          <a:xfrm>
            <a:off x="5617029" y="1812325"/>
            <a:ext cx="6183086" cy="1477328"/>
          </a:xfrm>
          <a:prstGeom prst="rect">
            <a:avLst/>
          </a:prstGeom>
          <a:noFill/>
        </p:spPr>
        <p:txBody>
          <a:bodyPr wrap="square" rtlCol="0">
            <a:spAutoFit/>
          </a:bodyPr>
          <a:lstStyle/>
          <a:p>
            <a:pPr algn="just"/>
            <a:r>
              <a:rPr lang="zh-CN" altLang="en-US" b="1" dirty="0"/>
              <a:t>掩码多头注意力</a:t>
            </a:r>
            <a:r>
              <a:rPr lang="zh-CN" altLang="en-US" dirty="0"/>
              <a:t> 是一种在序列生成任务中用于屏蔽未来信息的机制，通过掩码矩阵确保模型在生成序列时不会提前访问未来的 </a:t>
            </a:r>
            <a:r>
              <a:rPr lang="en-US" altLang="zh-CN" b="1" dirty="0"/>
              <a:t>tokens</a:t>
            </a:r>
            <a:r>
              <a:rPr lang="zh-CN" altLang="en-US" dirty="0"/>
              <a:t>。这种方法在保持 </a:t>
            </a:r>
            <a:r>
              <a:rPr lang="en-US" altLang="zh-CN" dirty="0"/>
              <a:t>Transformer </a:t>
            </a:r>
            <a:r>
              <a:rPr lang="zh-CN" altLang="en-US" dirty="0"/>
              <a:t>模型自回归特性的同时，允许并行计算，极大地提高了生成任务的性能和效率。</a:t>
            </a:r>
          </a:p>
        </p:txBody>
      </p:sp>
    </p:spTree>
    <p:extLst>
      <p:ext uri="{BB962C8B-B14F-4D97-AF65-F5344CB8AC3E}">
        <p14:creationId xmlns:p14="http://schemas.microsoft.com/office/powerpoint/2010/main" val="2001560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6CC28B-B9EF-B68F-E9FD-BA8A53A3DF00}"/>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Encoder</a:t>
            </a:r>
            <a:endParaRPr lang="zh-CN" altLang="en-US" sz="3600" b="1" dirty="0">
              <a:solidFill>
                <a:srgbClr val="545454"/>
              </a:solidFill>
              <a:latin typeface="+mj-ea"/>
              <a:ea typeface="+mj-ea"/>
            </a:endParaRPr>
          </a:p>
        </p:txBody>
      </p:sp>
      <p:pic>
        <p:nvPicPr>
          <p:cNvPr id="4" name="图片 3">
            <a:extLst>
              <a:ext uri="{FF2B5EF4-FFF2-40B4-BE49-F238E27FC236}">
                <a16:creationId xmlns:a16="http://schemas.microsoft.com/office/drawing/2014/main" id="{BBC26D82-703B-1A75-07AC-2D7960839048}"/>
              </a:ext>
            </a:extLst>
          </p:cNvPr>
          <p:cNvPicPr>
            <a:picLocks noChangeAspect="1"/>
          </p:cNvPicPr>
          <p:nvPr/>
        </p:nvPicPr>
        <p:blipFill>
          <a:blip r:embed="rId3"/>
          <a:stretch>
            <a:fillRect/>
          </a:stretch>
        </p:blipFill>
        <p:spPr>
          <a:xfrm>
            <a:off x="323848" y="1919887"/>
            <a:ext cx="4734382" cy="30182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a:extLst>
              <a:ext uri="{FF2B5EF4-FFF2-40B4-BE49-F238E27FC236}">
                <a16:creationId xmlns:a16="http://schemas.microsoft.com/office/drawing/2014/main" id="{3C2DE790-4745-6388-32A6-F99B87BC6124}"/>
              </a:ext>
            </a:extLst>
          </p:cNvPr>
          <p:cNvSpPr txBox="1"/>
          <p:nvPr/>
        </p:nvSpPr>
        <p:spPr>
          <a:xfrm>
            <a:off x="645886" y="4938113"/>
            <a:ext cx="4020457" cy="307777"/>
          </a:xfrm>
          <a:prstGeom prst="rect">
            <a:avLst/>
          </a:prstGeom>
          <a:noFill/>
        </p:spPr>
        <p:txBody>
          <a:bodyPr wrap="square" rtlCol="0">
            <a:spAutoFit/>
          </a:bodyPr>
          <a:lstStyle/>
          <a:p>
            <a:pPr algn="ctr"/>
            <a:r>
              <a:rPr lang="zh-CN" altLang="en-US" sz="1400" dirty="0">
                <a:solidFill>
                  <a:schemeClr val="bg2">
                    <a:lumMod val="50000"/>
                  </a:schemeClr>
                </a:solidFill>
              </a:rPr>
              <a:t>如何根据照相机信息计算各种几何嵌入</a:t>
            </a:r>
          </a:p>
        </p:txBody>
      </p:sp>
      <p:sp>
        <p:nvSpPr>
          <p:cNvPr id="6" name="文本框 5">
            <a:extLst>
              <a:ext uri="{FF2B5EF4-FFF2-40B4-BE49-F238E27FC236}">
                <a16:creationId xmlns:a16="http://schemas.microsoft.com/office/drawing/2014/main" id="{27DF5B0B-6727-D126-05B5-3416650BE566}"/>
              </a:ext>
            </a:extLst>
          </p:cNvPr>
          <p:cNvSpPr txBox="1"/>
          <p:nvPr/>
        </p:nvSpPr>
        <p:spPr>
          <a:xfrm>
            <a:off x="5268686" y="1038163"/>
            <a:ext cx="6096000" cy="5016758"/>
          </a:xfrm>
          <a:prstGeom prst="rect">
            <a:avLst/>
          </a:prstGeom>
          <a:noFill/>
        </p:spPr>
        <p:txBody>
          <a:bodyPr wrap="square">
            <a:spAutoFit/>
          </a:bodyPr>
          <a:lstStyle/>
          <a:p>
            <a:pPr algn="just"/>
            <a:r>
              <a:rPr lang="zh-CN" altLang="en-US" sz="2000" dirty="0"/>
              <a:t>使用相机提取某一帧图像进行编码，再作为输入。</a:t>
            </a:r>
            <a:endParaRPr lang="en-US" altLang="zh-CN" sz="2000" dirty="0"/>
          </a:p>
          <a:p>
            <a:pPr algn="just"/>
            <a:endParaRPr lang="en-US" altLang="zh-CN" sz="2000" dirty="0"/>
          </a:p>
          <a:p>
            <a:pPr algn="just"/>
            <a:r>
              <a:rPr lang="zh-CN" altLang="en-US" sz="2000" dirty="0"/>
              <a:t>图中通过相机图像平面</a:t>
            </a:r>
            <a:r>
              <a:rPr lang="en-US" altLang="zh-CN" sz="2000" b="1" dirty="0"/>
              <a:t>I</a:t>
            </a:r>
            <a:r>
              <a:rPr lang="en-US" altLang="zh-CN" sz="2000" b="1" baseline="-25000" dirty="0"/>
              <a:t>t</a:t>
            </a:r>
            <a:r>
              <a:rPr lang="zh-CN" altLang="en-US" sz="2000" dirty="0"/>
              <a:t>中的像素坐标 </a:t>
            </a:r>
            <a:r>
              <a:rPr lang="en-US" altLang="zh-CN" sz="2000" dirty="0"/>
              <a:t>(u, v)</a:t>
            </a:r>
            <a:r>
              <a:rPr lang="en-US" altLang="zh-CN" sz="2000" baseline="-25000" dirty="0" err="1"/>
              <a:t>ij</a:t>
            </a:r>
            <a:r>
              <a:rPr lang="zh-CN" altLang="en-US" sz="2000" dirty="0"/>
              <a:t>，利用相机的内参矩阵 </a:t>
            </a:r>
            <a:r>
              <a:rPr lang="en-US" altLang="zh-CN" sz="2000" b="1" dirty="0"/>
              <a:t>K</a:t>
            </a:r>
            <a:r>
              <a:rPr lang="en-US" altLang="zh-CN" sz="2000" b="1" baseline="-25000" dirty="0"/>
              <a:t>t</a:t>
            </a:r>
            <a:r>
              <a:rPr lang="zh-CN" altLang="en-US" sz="2000" dirty="0"/>
              <a:t>和外参矩阵</a:t>
            </a:r>
            <a:r>
              <a:rPr lang="en-US" altLang="zh-CN" sz="2000" b="1" dirty="0"/>
              <a:t>R</a:t>
            </a:r>
            <a:r>
              <a:rPr lang="en-US" altLang="zh-CN" sz="2000" b="1" baseline="-25000" dirty="0"/>
              <a:t>t</a:t>
            </a:r>
            <a:r>
              <a:rPr lang="en-US" altLang="zh-CN" sz="2000" dirty="0"/>
              <a:t>, ​ </a:t>
            </a:r>
            <a:r>
              <a:rPr lang="zh-CN" altLang="en-US" sz="2000" dirty="0"/>
              <a:t>投射得到一条射线 ，这条射线穿过不同的</a:t>
            </a:r>
            <a:r>
              <a:rPr lang="en-US" altLang="zh-CN" sz="2000" dirty="0"/>
              <a:t>3D</a:t>
            </a:r>
            <a:r>
              <a:rPr lang="zh-CN" altLang="en-US" sz="2000" dirty="0"/>
              <a:t>采样点 </a:t>
            </a:r>
            <a:r>
              <a:rPr lang="en-US" altLang="zh-CN" sz="2000" dirty="0"/>
              <a:t>x</a:t>
            </a:r>
            <a:r>
              <a:rPr lang="en-US" altLang="zh-CN" sz="2000" baseline="-25000" dirty="0"/>
              <a:t>1</a:t>
            </a:r>
            <a:r>
              <a:rPr lang="en-US" altLang="zh-CN" sz="2000" dirty="0"/>
              <a:t>,x</a:t>
            </a:r>
            <a:r>
              <a:rPr lang="en-US" altLang="zh-CN" sz="2000" baseline="-25000" dirty="0"/>
              <a:t>2</a:t>
            </a:r>
            <a:r>
              <a:rPr lang="en-US" altLang="zh-CN" sz="2000" dirty="0"/>
              <a:t>,…,</a:t>
            </a:r>
            <a:r>
              <a:rPr lang="en-US" altLang="zh-CN" sz="2000" dirty="0" err="1"/>
              <a:t>x</a:t>
            </a:r>
            <a:r>
              <a:rPr lang="en-US" altLang="zh-CN" sz="2000" baseline="-25000" dirty="0" err="1"/>
              <a:t>K</a:t>
            </a:r>
            <a:r>
              <a:rPr lang="en-US" altLang="zh-CN" sz="2000" dirty="0"/>
              <a:t>​</a:t>
            </a:r>
            <a:r>
              <a:rPr lang="zh-CN" altLang="en-US" sz="2000" dirty="0"/>
              <a:t>。</a:t>
            </a:r>
            <a:endParaRPr lang="en-US" altLang="zh-CN" sz="2000" dirty="0"/>
          </a:p>
          <a:p>
            <a:pPr algn="just"/>
            <a:endParaRPr lang="en-US" altLang="zh-CN" sz="2000" dirty="0"/>
          </a:p>
          <a:p>
            <a:pPr algn="just"/>
            <a:r>
              <a:rPr lang="zh-CN" altLang="en-US" sz="2000" dirty="0"/>
              <a:t>这些采样点的位置信息 </a:t>
            </a:r>
            <a:r>
              <a:rPr lang="en-US" altLang="zh-CN" sz="2000" dirty="0"/>
              <a:t>x</a:t>
            </a:r>
            <a:r>
              <a:rPr lang="en-US" altLang="zh-CN" sz="2000" baseline="-25000" dirty="0"/>
              <a:t>i</a:t>
            </a:r>
            <a:r>
              <a:rPr lang="en-US" altLang="zh-CN" sz="2000" dirty="0"/>
              <a:t>=(x, y, z) </a:t>
            </a:r>
            <a:r>
              <a:rPr lang="zh-CN" altLang="en-US" sz="2000" dirty="0"/>
              <a:t>是空间中的点，经过</a:t>
            </a:r>
            <a:r>
              <a:rPr lang="zh-CN" altLang="en-US" sz="2000" b="1" dirty="0"/>
              <a:t>傅里叶编码</a:t>
            </a:r>
            <a:r>
              <a:rPr lang="zh-CN" altLang="en-US" sz="2000" dirty="0"/>
              <a:t> 后，用以捕捉</a:t>
            </a:r>
            <a:r>
              <a:rPr lang="zh-CN" altLang="en-US" sz="2000" b="1" dirty="0"/>
              <a:t>空间频率信息</a:t>
            </a:r>
            <a:r>
              <a:rPr lang="zh-CN" altLang="en-US" sz="2000" dirty="0"/>
              <a:t>，用于生成对应的 </a:t>
            </a:r>
            <a:r>
              <a:rPr lang="zh-CN" altLang="en-US" sz="2000" b="1" dirty="0"/>
              <a:t>体嵌入 </a:t>
            </a:r>
            <a:r>
              <a:rPr lang="en-US" altLang="zh-CN" sz="2000" b="1" dirty="0"/>
              <a:t>(Volumetric Embeddings)</a:t>
            </a:r>
            <a:r>
              <a:rPr lang="zh-CN" altLang="en-US" sz="2000" dirty="0"/>
              <a:t>。</a:t>
            </a:r>
            <a:endParaRPr lang="en-US" altLang="zh-CN" sz="2000" dirty="0"/>
          </a:p>
          <a:p>
            <a:pPr algn="just"/>
            <a:endParaRPr lang="en-US" altLang="zh-CN" sz="2000" dirty="0"/>
          </a:p>
          <a:p>
            <a:pPr algn="just"/>
            <a:r>
              <a:rPr lang="zh-CN" altLang="en-US" sz="2000" dirty="0"/>
              <a:t>射线的方向信息同样会通过</a:t>
            </a:r>
            <a:r>
              <a:rPr lang="zh-CN" altLang="en-US" sz="2000" b="1" dirty="0"/>
              <a:t>傅里叶编码</a:t>
            </a:r>
            <a:r>
              <a:rPr lang="zh-CN" altLang="en-US" sz="2000" dirty="0"/>
              <a:t> 来捕捉其高频特征，生成 </a:t>
            </a:r>
            <a:r>
              <a:rPr lang="zh-CN" altLang="en-US" sz="2000" b="1" dirty="0"/>
              <a:t>射线嵌入 </a:t>
            </a:r>
            <a:r>
              <a:rPr lang="en-US" altLang="zh-CN" sz="2000" b="1" dirty="0"/>
              <a:t>(Ray Embeddings)</a:t>
            </a:r>
            <a:r>
              <a:rPr lang="zh-CN" altLang="en-US" sz="2000" dirty="0"/>
              <a:t>。</a:t>
            </a:r>
            <a:endParaRPr lang="en-US" altLang="zh-CN" sz="2000" dirty="0"/>
          </a:p>
          <a:p>
            <a:pPr algn="just"/>
            <a:endParaRPr lang="en-US" altLang="zh-CN" sz="2000" dirty="0"/>
          </a:p>
          <a:p>
            <a:pPr algn="just"/>
            <a:r>
              <a:rPr lang="zh-CN" altLang="en-US" sz="2000" dirty="0"/>
              <a:t>相机姿态信息 </a:t>
            </a:r>
            <a:r>
              <a:rPr lang="en-US" altLang="zh-CN" sz="2000" b="1" dirty="0"/>
              <a:t>T</a:t>
            </a:r>
            <a:r>
              <a:rPr lang="en-US" altLang="zh-CN" sz="2000" b="1" baseline="-25000" dirty="0"/>
              <a:t>t</a:t>
            </a:r>
            <a:r>
              <a:rPr lang="en-US" altLang="zh-CN" sz="2000" b="1" dirty="0"/>
              <a:t>​</a:t>
            </a:r>
            <a:r>
              <a:rPr lang="en-US" altLang="zh-CN" sz="2000" dirty="0"/>
              <a:t> </a:t>
            </a:r>
            <a:r>
              <a:rPr lang="zh-CN" altLang="en-US" sz="2000" dirty="0"/>
              <a:t>包含旋转矩阵 </a:t>
            </a:r>
            <a:r>
              <a:rPr lang="en-US" altLang="zh-CN" sz="2000" b="1" dirty="0"/>
              <a:t>R</a:t>
            </a:r>
            <a:r>
              <a:rPr lang="en-US" altLang="zh-CN" sz="2000" b="1" baseline="-25000" dirty="0"/>
              <a:t>t</a:t>
            </a:r>
            <a:r>
              <a:rPr lang="en-US" altLang="zh-CN" sz="2000" dirty="0"/>
              <a:t> </a:t>
            </a:r>
            <a:r>
              <a:rPr lang="zh-CN" altLang="en-US" sz="2000" dirty="0"/>
              <a:t>和位移向量 </a:t>
            </a:r>
            <a:r>
              <a:rPr lang="en-US" altLang="zh-CN" sz="2000" b="1" dirty="0" err="1"/>
              <a:t>t</a:t>
            </a:r>
            <a:r>
              <a:rPr lang="en-US" altLang="zh-CN" sz="2000" b="1" baseline="-25000" dirty="0" err="1"/>
              <a:t>t</a:t>
            </a:r>
            <a:r>
              <a:rPr lang="zh-CN" altLang="en-US" sz="2000" dirty="0"/>
              <a:t>，它同样经过 </a:t>
            </a:r>
            <a:r>
              <a:rPr lang="zh-CN" altLang="en-US" sz="2000" b="1" dirty="0"/>
              <a:t>傅里叶编码</a:t>
            </a:r>
            <a:r>
              <a:rPr lang="zh-CN" altLang="en-US" sz="2000" dirty="0"/>
              <a:t>，并与</a:t>
            </a:r>
            <a:r>
              <a:rPr lang="en-US" altLang="zh-CN" sz="2000" dirty="0"/>
              <a:t>3D</a:t>
            </a:r>
            <a:r>
              <a:rPr lang="zh-CN" altLang="en-US" sz="2000" dirty="0"/>
              <a:t>采样点和射线方向的嵌入信息相结合，来生成共同的</a:t>
            </a:r>
            <a:r>
              <a:rPr lang="zh-CN" altLang="en-US" sz="2000" b="1" dirty="0"/>
              <a:t>体嵌入</a:t>
            </a:r>
            <a:r>
              <a:rPr lang="zh-CN" altLang="en-US" sz="2000" dirty="0"/>
              <a:t>和</a:t>
            </a:r>
            <a:r>
              <a:rPr lang="zh-CN" altLang="en-US" sz="2000" b="1" dirty="0"/>
              <a:t>射线嵌入</a:t>
            </a:r>
            <a:r>
              <a:rPr lang="zh-CN" altLang="en-US" sz="2000" dirty="0"/>
              <a:t>。</a:t>
            </a:r>
          </a:p>
        </p:txBody>
      </p:sp>
      <p:sp>
        <p:nvSpPr>
          <p:cNvPr id="7" name="文本框 6">
            <a:extLst>
              <a:ext uri="{FF2B5EF4-FFF2-40B4-BE49-F238E27FC236}">
                <a16:creationId xmlns:a16="http://schemas.microsoft.com/office/drawing/2014/main" id="{BDCC8756-1DE7-B532-869A-030416074736}"/>
              </a:ext>
            </a:extLst>
          </p:cNvPr>
          <p:cNvSpPr txBox="1"/>
          <p:nvPr/>
        </p:nvSpPr>
        <p:spPr>
          <a:xfrm>
            <a:off x="645886" y="1412055"/>
            <a:ext cx="4303485" cy="400110"/>
          </a:xfrm>
          <a:prstGeom prst="rect">
            <a:avLst/>
          </a:prstGeom>
          <a:noFill/>
        </p:spPr>
        <p:txBody>
          <a:bodyPr wrap="square" rtlCol="0">
            <a:spAutoFit/>
          </a:bodyPr>
          <a:lstStyle/>
          <a:p>
            <a:r>
              <a:rPr lang="zh-CN" altLang="en-US" sz="2000" b="1" dirty="0"/>
              <a:t>基于傅里叶编码的编码器</a:t>
            </a:r>
          </a:p>
        </p:txBody>
      </p:sp>
    </p:spTree>
    <p:extLst>
      <p:ext uri="{BB962C8B-B14F-4D97-AF65-F5344CB8AC3E}">
        <p14:creationId xmlns:p14="http://schemas.microsoft.com/office/powerpoint/2010/main" val="281369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6CC28B-B9EF-B68F-E9FD-BA8A53A3DF00}"/>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Decoder</a:t>
            </a:r>
            <a:endParaRPr lang="zh-CN" altLang="en-US" sz="3600" b="1" dirty="0">
              <a:solidFill>
                <a:srgbClr val="545454"/>
              </a:solidFill>
              <a:latin typeface="+mj-ea"/>
              <a:ea typeface="+mj-ea"/>
            </a:endParaRPr>
          </a:p>
        </p:txBody>
      </p:sp>
      <p:pic>
        <p:nvPicPr>
          <p:cNvPr id="4" name="图片 3">
            <a:extLst>
              <a:ext uri="{FF2B5EF4-FFF2-40B4-BE49-F238E27FC236}">
                <a16:creationId xmlns:a16="http://schemas.microsoft.com/office/drawing/2014/main" id="{32B97B0A-CBFE-8689-A88B-922F50AE4AC3}"/>
              </a:ext>
            </a:extLst>
          </p:cNvPr>
          <p:cNvPicPr>
            <a:picLocks noChangeAspect="1"/>
          </p:cNvPicPr>
          <p:nvPr/>
        </p:nvPicPr>
        <p:blipFill>
          <a:blip r:embed="rId3"/>
          <a:stretch>
            <a:fillRect/>
          </a:stretch>
        </p:blipFill>
        <p:spPr>
          <a:xfrm>
            <a:off x="139635" y="1345811"/>
            <a:ext cx="4980936" cy="2772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8D499A4-FB26-8A4C-35A6-AB578503C6D2}"/>
              </a:ext>
            </a:extLst>
          </p:cNvPr>
          <p:cNvPicPr>
            <a:picLocks noChangeAspect="1"/>
          </p:cNvPicPr>
          <p:nvPr/>
        </p:nvPicPr>
        <p:blipFill>
          <a:blip r:embed="rId4"/>
          <a:srcRect l="49116" t="21512" r="13871" b="26262"/>
          <a:stretch/>
        </p:blipFill>
        <p:spPr>
          <a:xfrm>
            <a:off x="5418733" y="1350060"/>
            <a:ext cx="1533611" cy="2768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E26A50CF-F4A4-8C74-DD30-877073494CF9}"/>
              </a:ext>
            </a:extLst>
          </p:cNvPr>
          <p:cNvSpPr txBox="1"/>
          <p:nvPr/>
        </p:nvSpPr>
        <p:spPr>
          <a:xfrm>
            <a:off x="239484" y="4486536"/>
            <a:ext cx="6821715" cy="2308324"/>
          </a:xfrm>
          <a:prstGeom prst="rect">
            <a:avLst/>
          </a:prstGeom>
          <a:noFill/>
        </p:spPr>
        <p:txBody>
          <a:bodyPr wrap="square" rtlCol="0">
            <a:spAutoFit/>
          </a:bodyPr>
          <a:lstStyle/>
          <a:p>
            <a:pPr algn="just"/>
            <a:r>
              <a:rPr lang="zh-CN" altLang="en-US" b="1" dirty="0"/>
              <a:t>体嵌入</a:t>
            </a:r>
            <a:r>
              <a:rPr lang="zh-CN" altLang="en-US" dirty="0"/>
              <a:t>和</a:t>
            </a:r>
            <a:r>
              <a:rPr lang="zh-CN" altLang="en-US" b="1" dirty="0"/>
              <a:t>射线嵌入</a:t>
            </a:r>
            <a:r>
              <a:rPr lang="zh-CN" altLang="en-US" dirty="0"/>
              <a:t>分别作为查询项，它们可以看作是在不同领域（体和射线）对潜在空间 </a:t>
            </a:r>
            <a:r>
              <a:rPr lang="en-US" altLang="zh-CN" i="1" dirty="0"/>
              <a:t>S</a:t>
            </a:r>
            <a:r>
              <a:rPr lang="en-US" altLang="zh-CN" dirty="0"/>
              <a:t> </a:t>
            </a:r>
            <a:r>
              <a:rPr lang="zh-CN" altLang="en-US" dirty="0"/>
              <a:t>的信息进行“查询”。</a:t>
            </a:r>
            <a:endParaRPr lang="en-US" altLang="zh-CN" dirty="0"/>
          </a:p>
          <a:p>
            <a:pPr algn="just"/>
            <a:endParaRPr lang="en-US" altLang="zh-CN" dirty="0"/>
          </a:p>
          <a:p>
            <a:pPr algn="just"/>
            <a:r>
              <a:rPr lang="en-US" altLang="zh-CN" b="1" dirty="0"/>
              <a:t>Key </a:t>
            </a:r>
            <a:r>
              <a:rPr lang="zh-CN" altLang="en-US" b="1" dirty="0"/>
              <a:t>和 </a:t>
            </a:r>
            <a:r>
              <a:rPr lang="en-US" altLang="zh-CN" b="1" dirty="0"/>
              <a:t>Value (K, V)</a:t>
            </a:r>
            <a:r>
              <a:rPr lang="zh-CN" altLang="en-US" dirty="0"/>
              <a:t>：潜在空间 </a:t>
            </a:r>
            <a:r>
              <a:rPr lang="en-US" altLang="zh-CN" i="1" dirty="0"/>
              <a:t>S</a:t>
            </a:r>
            <a:r>
              <a:rPr lang="en-US" altLang="zh-CN" dirty="0"/>
              <a:t> </a:t>
            </a:r>
            <a:r>
              <a:rPr lang="zh-CN" altLang="en-US" dirty="0"/>
              <a:t>提供了 </a:t>
            </a:r>
            <a:r>
              <a:rPr lang="en-US" altLang="zh-CN" dirty="0"/>
              <a:t>Key </a:t>
            </a:r>
            <a:r>
              <a:rPr lang="zh-CN" altLang="en-US" dirty="0"/>
              <a:t>和 </a:t>
            </a:r>
            <a:r>
              <a:rPr lang="en-US" altLang="zh-CN" dirty="0"/>
              <a:t>Value</a:t>
            </a:r>
            <a:r>
              <a:rPr lang="zh-CN" altLang="en-US" dirty="0"/>
              <a:t>，存储了整个场景中的全局特征。在这个图中，潜在空间 </a:t>
            </a:r>
            <a:r>
              <a:rPr lang="en-US" altLang="zh-CN" i="1" dirty="0"/>
              <a:t>S</a:t>
            </a:r>
            <a:r>
              <a:rPr lang="en-US" altLang="zh-CN" dirty="0"/>
              <a:t> </a:t>
            </a:r>
            <a:r>
              <a:rPr lang="zh-CN" altLang="en-US" dirty="0"/>
              <a:t>可以被视为一种高维特征表示，</a:t>
            </a:r>
            <a:r>
              <a:rPr lang="en-US" altLang="zh-CN" dirty="0"/>
              <a:t>Key </a:t>
            </a:r>
            <a:r>
              <a:rPr lang="zh-CN" altLang="en-US" dirty="0"/>
              <a:t>和 </a:t>
            </a:r>
            <a:r>
              <a:rPr lang="en-US" altLang="zh-CN" dirty="0"/>
              <a:t>Value </a:t>
            </a:r>
            <a:r>
              <a:rPr lang="zh-CN" altLang="en-US" dirty="0"/>
              <a:t>是从该表示中提取的，用来与体嵌入和射线嵌入的 </a:t>
            </a:r>
            <a:r>
              <a:rPr lang="en-US" altLang="zh-CN" dirty="0"/>
              <a:t>Query </a:t>
            </a:r>
            <a:r>
              <a:rPr lang="zh-CN" altLang="en-US" dirty="0"/>
              <a:t>进行交互。在交叉注意力层之后，使用一个多层感知器（</a:t>
            </a:r>
            <a:r>
              <a:rPr lang="en-US" altLang="zh-CN" dirty="0"/>
              <a:t>MLP</a:t>
            </a:r>
            <a:r>
              <a:rPr lang="zh-CN" altLang="en-US" dirty="0"/>
              <a:t>），将融合后的查询处理为最终输出。</a:t>
            </a:r>
          </a:p>
        </p:txBody>
      </p:sp>
      <p:sp>
        <p:nvSpPr>
          <p:cNvPr id="7" name="文本框 6">
            <a:extLst>
              <a:ext uri="{FF2B5EF4-FFF2-40B4-BE49-F238E27FC236}">
                <a16:creationId xmlns:a16="http://schemas.microsoft.com/office/drawing/2014/main" id="{11ACCE3D-91B4-4FD5-AFAD-3AB1341128E0}"/>
              </a:ext>
            </a:extLst>
          </p:cNvPr>
          <p:cNvSpPr txBox="1"/>
          <p:nvPr/>
        </p:nvSpPr>
        <p:spPr>
          <a:xfrm>
            <a:off x="239485" y="885371"/>
            <a:ext cx="6052458" cy="400110"/>
          </a:xfrm>
          <a:prstGeom prst="rect">
            <a:avLst/>
          </a:prstGeom>
          <a:noFill/>
        </p:spPr>
        <p:txBody>
          <a:bodyPr wrap="square" rtlCol="0">
            <a:spAutoFit/>
          </a:bodyPr>
          <a:lstStyle/>
          <a:p>
            <a:r>
              <a:rPr lang="zh-CN" altLang="en-US" sz="2000" b="1" dirty="0"/>
              <a:t>交叉注意力解码器</a:t>
            </a:r>
          </a:p>
        </p:txBody>
      </p:sp>
      <p:sp>
        <p:nvSpPr>
          <p:cNvPr id="8" name="文本框 7">
            <a:extLst>
              <a:ext uri="{FF2B5EF4-FFF2-40B4-BE49-F238E27FC236}">
                <a16:creationId xmlns:a16="http://schemas.microsoft.com/office/drawing/2014/main" id="{83972303-67FA-0A86-1A51-15ADE10F250B}"/>
              </a:ext>
            </a:extLst>
          </p:cNvPr>
          <p:cNvSpPr txBox="1"/>
          <p:nvPr/>
        </p:nvSpPr>
        <p:spPr>
          <a:xfrm>
            <a:off x="218589" y="4178759"/>
            <a:ext cx="4823028" cy="307777"/>
          </a:xfrm>
          <a:prstGeom prst="rect">
            <a:avLst/>
          </a:prstGeom>
          <a:noFill/>
        </p:spPr>
        <p:txBody>
          <a:bodyPr wrap="square" rtlCol="0">
            <a:spAutoFit/>
          </a:bodyPr>
          <a:lstStyle/>
          <a:p>
            <a:pPr algn="ctr"/>
            <a:r>
              <a:rPr lang="zh-CN" altLang="en-US" sz="1400" dirty="0">
                <a:solidFill>
                  <a:schemeClr val="bg2">
                    <a:lumMod val="50000"/>
                  </a:schemeClr>
                </a:solidFill>
              </a:rPr>
              <a:t>几何嵌入用作查询 </a:t>
            </a:r>
            <a:r>
              <a:rPr lang="en-US" altLang="zh-CN" sz="1400" dirty="0">
                <a:solidFill>
                  <a:schemeClr val="bg2">
                    <a:lumMod val="50000"/>
                  </a:schemeClr>
                </a:solidFill>
              </a:rPr>
              <a:t>Q</a:t>
            </a:r>
            <a:r>
              <a:rPr lang="zh-CN" altLang="en-US" sz="1400" dirty="0">
                <a:solidFill>
                  <a:schemeClr val="bg2">
                    <a:lumMod val="50000"/>
                  </a:schemeClr>
                </a:solidFill>
              </a:rPr>
              <a:t>，并与键</a:t>
            </a:r>
            <a:r>
              <a:rPr lang="en-US" altLang="zh-CN" sz="1400" dirty="0">
                <a:solidFill>
                  <a:schemeClr val="bg2">
                    <a:lumMod val="50000"/>
                  </a:schemeClr>
                </a:solidFill>
              </a:rPr>
              <a:t>K</a:t>
            </a:r>
            <a:r>
              <a:rPr lang="zh-CN" altLang="en-US" sz="1400" dirty="0">
                <a:solidFill>
                  <a:schemeClr val="bg2">
                    <a:lumMod val="50000"/>
                  </a:schemeClr>
                </a:solidFill>
              </a:rPr>
              <a:t>和值</a:t>
            </a:r>
            <a:r>
              <a:rPr lang="en-US" altLang="zh-CN" sz="1400" dirty="0">
                <a:solidFill>
                  <a:schemeClr val="bg2">
                    <a:lumMod val="50000"/>
                  </a:schemeClr>
                </a:solidFill>
              </a:rPr>
              <a:t>V</a:t>
            </a:r>
            <a:r>
              <a:rPr lang="zh-CN" altLang="en-US" sz="1400" dirty="0">
                <a:solidFill>
                  <a:schemeClr val="bg2">
                    <a:lumMod val="50000"/>
                  </a:schemeClr>
                </a:solidFill>
              </a:rPr>
              <a:t>进行交叉注意力运算</a:t>
            </a:r>
          </a:p>
        </p:txBody>
      </p:sp>
      <p:sp>
        <p:nvSpPr>
          <p:cNvPr id="10" name="文本框 9">
            <a:extLst>
              <a:ext uri="{FF2B5EF4-FFF2-40B4-BE49-F238E27FC236}">
                <a16:creationId xmlns:a16="http://schemas.microsoft.com/office/drawing/2014/main" id="{BF1273CA-D4BC-13A4-6062-E71A3A277C94}"/>
              </a:ext>
            </a:extLst>
          </p:cNvPr>
          <p:cNvSpPr txBox="1"/>
          <p:nvPr/>
        </p:nvSpPr>
        <p:spPr>
          <a:xfrm>
            <a:off x="7250506" y="885371"/>
            <a:ext cx="4615542" cy="400110"/>
          </a:xfrm>
          <a:prstGeom prst="rect">
            <a:avLst/>
          </a:prstGeom>
          <a:noFill/>
        </p:spPr>
        <p:txBody>
          <a:bodyPr wrap="square">
            <a:spAutoFit/>
          </a:bodyPr>
          <a:lstStyle/>
          <a:p>
            <a:r>
              <a:rPr lang="en-US" altLang="zh-CN" sz="2000" b="1" dirty="0"/>
              <a:t>The radiance head</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EE8DDC3-A726-6820-5738-AD89D28E465D}"/>
                  </a:ext>
                </a:extLst>
              </p:cNvPr>
              <p:cNvSpPr txBox="1"/>
              <p:nvPr/>
            </p:nvSpPr>
            <p:spPr>
              <a:xfrm>
                <a:off x="7257763" y="1345811"/>
                <a:ext cx="4615542" cy="3427670"/>
              </a:xfrm>
              <a:prstGeom prst="rect">
                <a:avLst/>
              </a:prstGeom>
              <a:noFill/>
            </p:spPr>
            <p:txBody>
              <a:bodyPr wrap="square" rtlCol="0">
                <a:spAutoFit/>
              </a:bodyPr>
              <a:lstStyle/>
              <a:p>
                <a:pPr algn="just"/>
                <a:r>
                  <a:rPr lang="zh-CN" altLang="en-US" dirty="0"/>
                  <a:t>辐射头</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ℋ</m:t>
                        </m:r>
                      </m:e>
                      <m:sub>
                        <m:r>
                          <a:rPr lang="en-US" altLang="zh-CN" i="1" smtClean="0">
                            <a:latin typeface="Cambria Math" panose="02040503050406030204" pitchFamily="18" charset="0"/>
                            <a:ea typeface="Cambria Math" panose="02040503050406030204" pitchFamily="18" charset="0"/>
                          </a:rPr>
                          <m:t>ℜ</m:t>
                        </m:r>
                      </m:sub>
                    </m:sSub>
                  </m:oMath>
                </a14:m>
                <a:r>
                  <a:rPr lang="zh-CN" altLang="en-US" dirty="0"/>
                  <a:t>将</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ea typeface="Cambria Math" panose="02040503050406030204" pitchFamily="18" charset="0"/>
                          </a:rPr>
                          <m:t>ℰ</m:t>
                        </m:r>
                      </m:e>
                      <m:sub>
                        <m:r>
                          <m:rPr>
                            <m:sty m:val="p"/>
                          </m:rPr>
                          <a:rPr lang="en-US" altLang="zh-CN" i="1" dirty="0">
                            <a:latin typeface="Cambria Math" panose="02040503050406030204" pitchFamily="18" charset="0"/>
                          </a:rPr>
                          <m:t>vol</m:t>
                        </m:r>
                      </m:sub>
                    </m:sSub>
                  </m:oMath>
                </a14:m>
                <a:r>
                  <a:rPr lang="zh-CN" altLang="en-US" dirty="0"/>
                  <a:t>解码为一个四维向量 </a:t>
                </a:r>
                <a:endParaRPr lang="en-US" altLang="zh-CN" dirty="0"/>
              </a:p>
              <a:p>
                <a:pPr algn="just"/>
                <a:r>
                  <a:rPr lang="en-US" altLang="zh-CN" dirty="0"/>
                  <a:t>(r, g, b, </a:t>
                </a:r>
                <a:r>
                  <a:rPr lang="el-GR" altLang="zh-CN" dirty="0"/>
                  <a:t>σ</a:t>
                </a:r>
                <a:r>
                  <a:rPr lang="en-US" altLang="zh-CN" dirty="0"/>
                  <a:t>)</a:t>
                </a:r>
                <a:r>
                  <a:rPr lang="zh-CN" altLang="en-US" dirty="0"/>
                  <a:t>；其中</a:t>
                </a:r>
                <a:r>
                  <a:rPr lang="en-US" altLang="zh-CN" dirty="0"/>
                  <a:t>c = (r, g, b)</a:t>
                </a:r>
                <a:r>
                  <a:rPr lang="zh-CN" altLang="en-US" dirty="0"/>
                  <a:t>表示颜色，</a:t>
                </a:r>
                <a:r>
                  <a:rPr lang="el-GR" altLang="zh-CN" dirty="0"/>
                  <a:t>σ</a:t>
                </a:r>
                <a:r>
                  <a:rPr lang="zh-CN" altLang="en-US" dirty="0"/>
                  <a:t>表示密度。再使用</a:t>
                </a:r>
                <a:r>
                  <a:rPr lang="en-US" altLang="zh-CN" i="1" dirty="0"/>
                  <a:t>sigmoid</a:t>
                </a:r>
                <a:r>
                  <a:rPr lang="zh-CN" altLang="en-US" dirty="0"/>
                  <a:t>函数将颜色值归一化到</a:t>
                </a:r>
                <a:r>
                  <a:rPr lang="en-US" altLang="zh-CN" dirty="0"/>
                  <a:t>[0, 1]</a:t>
                </a:r>
                <a:r>
                  <a:rPr lang="zh-CN" altLang="en-US" dirty="0"/>
                  <a:t>之间，在保证避免了颜色值过大或过小，同时相比于</a:t>
                </a:r>
                <a:r>
                  <a:rPr lang="en-US" altLang="zh-CN" dirty="0"/>
                  <a:t>[0, 255]</a:t>
                </a:r>
                <a:r>
                  <a:rPr lang="zh-CN" altLang="en-US" dirty="0"/>
                  <a:t>，保证了可以在渲染过程中出现不稳定的状态（如数值溢出）。使用</a:t>
                </a:r>
                <a:r>
                  <a:rPr lang="en-US" altLang="zh-CN" i="1" dirty="0" err="1"/>
                  <a:t>ReLU</a:t>
                </a:r>
                <a:r>
                  <a:rPr lang="zh-CN" altLang="en-US" dirty="0"/>
                  <a:t>将密度截断为</a:t>
                </a:r>
                <a:r>
                  <a:rPr lang="en-US" altLang="zh-CN" dirty="0"/>
                  <a:t>[0,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a:t>
                </a:r>
                <a:r>
                  <a:rPr lang="zh-CN" altLang="en-US" dirty="0"/>
                  <a:t>，防止负密度导致的无用计算。</a:t>
                </a:r>
                <a:endParaRPr lang="en-US" altLang="zh-CN" dirty="0"/>
              </a:p>
              <a:p>
                <a:pPr algn="just"/>
                <a:endParaRPr lang="en-US" altLang="zh-CN" b="1" dirty="0"/>
              </a:p>
              <a:p>
                <a:pPr algn="just"/>
                <a:r>
                  <a:rPr lang="zh-CN" altLang="en-US" dirty="0"/>
                  <a:t>然后模型沿着视线方向取多个采样点</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𝐾</m:t>
                        </m:r>
                        <m:r>
                          <a:rPr lang="en-US" altLang="zh-CN" b="0" i="1" smtClean="0">
                            <a:latin typeface="Cambria Math" panose="02040503050406030204" pitchFamily="18" charset="0"/>
                          </a:rPr>
                          <m:t>−1</m:t>
                        </m:r>
                      </m:sup>
                    </m:sSubSup>
                  </m:oMath>
                </a14:m>
                <a:r>
                  <a:rPr lang="zh-CN" altLang="en-US" dirty="0"/>
                  <a:t>相当于在不同深度</a:t>
                </a:r>
                <a:r>
                  <a:rPr lang="en-US" altLang="zh-CN" i="1" dirty="0"/>
                  <a:t>z</a:t>
                </a:r>
                <a:r>
                  <a:rPr lang="zh-CN" altLang="en-US" dirty="0"/>
                  <a:t>处估计其颜色和深度。预测颜色和深度公式为：</a:t>
                </a:r>
                <a:endParaRPr lang="en-US" altLang="zh-CN" dirty="0"/>
              </a:p>
            </p:txBody>
          </p:sp>
        </mc:Choice>
        <mc:Fallback xmlns="">
          <p:sp>
            <p:nvSpPr>
              <p:cNvPr id="11" name="文本框 10">
                <a:extLst>
                  <a:ext uri="{FF2B5EF4-FFF2-40B4-BE49-F238E27FC236}">
                    <a16:creationId xmlns:a16="http://schemas.microsoft.com/office/drawing/2014/main" id="{8EE8DDC3-A726-6820-5738-AD89D28E465D}"/>
                  </a:ext>
                </a:extLst>
              </p:cNvPr>
              <p:cNvSpPr txBox="1">
                <a:spLocks noRot="1" noChangeAspect="1" noMove="1" noResize="1" noEditPoints="1" noAdjustHandles="1" noChangeArrowheads="1" noChangeShapeType="1" noTextEdit="1"/>
              </p:cNvSpPr>
              <p:nvPr/>
            </p:nvSpPr>
            <p:spPr>
              <a:xfrm>
                <a:off x="7257763" y="1345811"/>
                <a:ext cx="4615542" cy="3427670"/>
              </a:xfrm>
              <a:prstGeom prst="rect">
                <a:avLst/>
              </a:prstGeom>
              <a:blipFill>
                <a:blip r:embed="rId5"/>
                <a:stretch>
                  <a:fillRect l="-1189" t="-1068" r="-6077" b="-1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F259AC-3DDA-CDBF-2B8D-AC479E4B4A60}"/>
                  </a:ext>
                </a:extLst>
              </p:cNvPr>
              <p:cNvSpPr txBox="1"/>
              <p:nvPr/>
            </p:nvSpPr>
            <p:spPr>
              <a:xfrm>
                <a:off x="7673504" y="4662355"/>
                <a:ext cx="1603516" cy="8243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𝑐</m:t>
                                  </m:r>
                                </m:e>
                              </m:acc>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𝑘</m:t>
                                  </m:r>
                                </m:sub>
                              </m:s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e>
                                <m:sub>
                                  <m:r>
                                    <a:rPr lang="en-US" altLang="zh-CN" b="0" i="1" smtClean="0">
                                      <a:latin typeface="Cambria Math" panose="02040503050406030204" pitchFamily="18" charset="0"/>
                                    </a:rPr>
                                    <m:t>𝑘</m:t>
                                  </m:r>
                                </m:sub>
                              </m:sSub>
                            </m:e>
                          </m:nary>
                        </m:e>
                      </m:acc>
                    </m:oMath>
                  </m:oMathPara>
                </a14:m>
                <a:endParaRPr lang="zh-CN" altLang="en-US" dirty="0"/>
              </a:p>
            </p:txBody>
          </p:sp>
        </mc:Choice>
        <mc:Fallback xmlns="">
          <p:sp>
            <p:nvSpPr>
              <p:cNvPr id="3" name="文本框 2">
                <a:extLst>
                  <a:ext uri="{FF2B5EF4-FFF2-40B4-BE49-F238E27FC236}">
                    <a16:creationId xmlns:a16="http://schemas.microsoft.com/office/drawing/2014/main" id="{12F259AC-3DDA-CDBF-2B8D-AC479E4B4A60}"/>
                  </a:ext>
                </a:extLst>
              </p:cNvPr>
              <p:cNvSpPr txBox="1">
                <a:spLocks noRot="1" noChangeAspect="1" noMove="1" noResize="1" noEditPoints="1" noAdjustHandles="1" noChangeArrowheads="1" noChangeShapeType="1" noTextEdit="1"/>
              </p:cNvSpPr>
              <p:nvPr/>
            </p:nvSpPr>
            <p:spPr>
              <a:xfrm>
                <a:off x="7673504" y="4662355"/>
                <a:ext cx="1603516" cy="82439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72A85EC-77EA-BD2E-40ED-1FE844F3A706}"/>
                  </a:ext>
                </a:extLst>
              </p:cNvPr>
              <p:cNvSpPr txBox="1"/>
              <p:nvPr/>
            </p:nvSpPr>
            <p:spPr>
              <a:xfrm>
                <a:off x="9850345" y="4733321"/>
                <a:ext cx="1642821"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𝑘</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e>
                      </m:nary>
                    </m:oMath>
                  </m:oMathPara>
                </a14:m>
                <a:endParaRPr lang="zh-CN" altLang="en-US" dirty="0"/>
              </a:p>
            </p:txBody>
          </p:sp>
        </mc:Choice>
        <mc:Fallback xmlns="">
          <p:sp>
            <p:nvSpPr>
              <p:cNvPr id="9" name="文本框 8">
                <a:extLst>
                  <a:ext uri="{FF2B5EF4-FFF2-40B4-BE49-F238E27FC236}">
                    <a16:creationId xmlns:a16="http://schemas.microsoft.com/office/drawing/2014/main" id="{872A85EC-77EA-BD2E-40ED-1FE844F3A706}"/>
                  </a:ext>
                </a:extLst>
              </p:cNvPr>
              <p:cNvSpPr txBox="1">
                <a:spLocks noRot="1" noChangeAspect="1" noMove="1" noResize="1" noEditPoints="1" noAdjustHandles="1" noChangeArrowheads="1" noChangeShapeType="1" noTextEdit="1"/>
              </p:cNvSpPr>
              <p:nvPr/>
            </p:nvSpPr>
            <p:spPr>
              <a:xfrm>
                <a:off x="9850345" y="4733321"/>
                <a:ext cx="1642821" cy="7788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5EAF6A9-1A29-F516-BC0A-E435B11CB649}"/>
                  </a:ext>
                </a:extLst>
              </p:cNvPr>
              <p:cNvSpPr txBox="1"/>
              <p:nvPr/>
            </p:nvSpPr>
            <p:spPr>
              <a:xfrm>
                <a:off x="9806860" y="5640698"/>
                <a:ext cx="2385140" cy="788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T</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m:rPr>
                                  <m:brk m:alnAt="23"/>
                                </m:rPr>
                                <a:rPr lang="en-US" altLang="zh-CN" b="0" i="1" smtClean="0">
                                  <a:latin typeface="Cambria Math" panose="02040503050406030204" pitchFamily="18" charset="0"/>
                                </a:rPr>
                                <m:t>𝑘</m:t>
                              </m:r>
                            </m:e>
                            <m:sup>
                              <m:r>
                                <a:rPr lang="en-US" altLang="zh-CN" b="0" i="1" smtClean="0">
                                  <a:latin typeface="Cambria Math" panose="02040503050406030204" pitchFamily="18" charset="0"/>
                                </a:rPr>
                                <m:t>′</m:t>
                              </m:r>
                            </m:sup>
                          </m:sSup>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Sub>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sub>
                          </m:sSub>
                        </m:e>
                      </m:nary>
                      <m:r>
                        <a:rPr lang="en-US" altLang="zh-CN" b="0" i="1" smtClean="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E5EAF6A9-1A29-F516-BC0A-E435B11CB649}"/>
                  </a:ext>
                </a:extLst>
              </p:cNvPr>
              <p:cNvSpPr txBox="1">
                <a:spLocks noRot="1" noChangeAspect="1" noMove="1" noResize="1" noEditPoints="1" noAdjustHandles="1" noChangeArrowheads="1" noChangeShapeType="1" noTextEdit="1"/>
              </p:cNvSpPr>
              <p:nvPr/>
            </p:nvSpPr>
            <p:spPr>
              <a:xfrm>
                <a:off x="9806860" y="5640698"/>
                <a:ext cx="2385140" cy="78810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820819-867C-F78B-2B97-624E8F1B2D70}"/>
                  </a:ext>
                </a:extLst>
              </p:cNvPr>
              <p:cNvSpPr txBox="1"/>
              <p:nvPr/>
            </p:nvSpPr>
            <p:spPr>
              <a:xfrm>
                <a:off x="7547983" y="5889644"/>
                <a:ext cx="2302362" cy="290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W</m:t>
                          </m:r>
                        </m:e>
                        <m:sub>
                          <m:r>
                            <m:rPr>
                              <m:sty m:val="p"/>
                            </m:rPr>
                            <a:rPr lang="en-US" altLang="zh-CN" i="1">
                              <a:latin typeface="Cambria Math" panose="02040503050406030204" pitchFamily="18" charset="0"/>
                            </a:rPr>
                            <m:t>k</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T</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en-US" altLang="zh-CN" i="1">
                                  <a:latin typeface="Cambria Math" panose="02040503050406030204" pitchFamily="18" charset="0"/>
                                </a:rPr>
                                <m:t>𝑘</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𝑘</m:t>
                              </m:r>
                            </m:sub>
                          </m:sSub>
                          <m:r>
                            <a:rPr lang="en-US" altLang="zh-CN" i="1">
                              <a:latin typeface="Cambria Math" panose="02040503050406030204" pitchFamily="18" charset="0"/>
                            </a:rPr>
                            <m:t>)</m:t>
                          </m:r>
                        </m:sup>
                      </m:sSup>
                      <m:r>
                        <a:rPr lang="en-US" altLang="zh-CN" b="0" i="1"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CD820819-867C-F78B-2B97-624E8F1B2D70}"/>
                  </a:ext>
                </a:extLst>
              </p:cNvPr>
              <p:cNvSpPr txBox="1">
                <a:spLocks noRot="1" noChangeAspect="1" noMove="1" noResize="1" noEditPoints="1" noAdjustHandles="1" noChangeArrowheads="1" noChangeShapeType="1" noTextEdit="1"/>
              </p:cNvSpPr>
              <p:nvPr/>
            </p:nvSpPr>
            <p:spPr>
              <a:xfrm>
                <a:off x="7547983" y="5889644"/>
                <a:ext cx="2302362" cy="290208"/>
              </a:xfrm>
              <a:prstGeom prst="rect">
                <a:avLst/>
              </a:prstGeom>
              <a:blipFill>
                <a:blip r:embed="rId9"/>
                <a:stretch>
                  <a:fillRect l="-1323" t="-4167" r="-2646" b="-35417"/>
                </a:stretch>
              </a:blipFill>
            </p:spPr>
            <p:txBody>
              <a:bodyPr/>
              <a:lstStyle/>
              <a:p>
                <a:r>
                  <a:rPr lang="zh-CN" altLang="en-US">
                    <a:noFill/>
                  </a:rPr>
                  <a:t> </a:t>
                </a:r>
              </a:p>
            </p:txBody>
          </p:sp>
        </mc:Fallback>
      </mc:AlternateContent>
      <p:sp>
        <p:nvSpPr>
          <p:cNvPr id="14" name="矩形: 圆角 13">
            <a:extLst>
              <a:ext uri="{FF2B5EF4-FFF2-40B4-BE49-F238E27FC236}">
                <a16:creationId xmlns:a16="http://schemas.microsoft.com/office/drawing/2014/main" id="{9DA3F985-AEA0-9AF9-6A7B-A0C4B7EF7FB6}"/>
              </a:ext>
            </a:extLst>
          </p:cNvPr>
          <p:cNvSpPr/>
          <p:nvPr/>
        </p:nvSpPr>
        <p:spPr>
          <a:xfrm>
            <a:off x="7103189" y="1146629"/>
            <a:ext cx="45719" cy="539205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594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6CC28B-B9EF-B68F-E9FD-BA8A53A3DF00}"/>
              </a:ext>
            </a:extLst>
          </p:cNvPr>
          <p:cNvSpPr txBox="1"/>
          <p:nvPr/>
        </p:nvSpPr>
        <p:spPr>
          <a:xfrm>
            <a:off x="0" y="-21771"/>
            <a:ext cx="3926114" cy="646331"/>
          </a:xfrm>
          <a:prstGeom prst="rect">
            <a:avLst/>
          </a:prstGeom>
          <a:noFill/>
        </p:spPr>
        <p:txBody>
          <a:bodyPr wrap="square" rtlCol="0">
            <a:spAutoFit/>
          </a:bodyPr>
          <a:lstStyle/>
          <a:p>
            <a:pPr>
              <a:spcBef>
                <a:spcPct val="0"/>
              </a:spcBef>
            </a:pPr>
            <a:r>
              <a:rPr lang="en-US" altLang="zh-CN" sz="3600" b="1" dirty="0">
                <a:solidFill>
                  <a:srgbClr val="545454"/>
                </a:solidFill>
                <a:latin typeface="+mj-ea"/>
                <a:ea typeface="+mj-ea"/>
              </a:rPr>
              <a:t>Decoder</a:t>
            </a:r>
            <a:endParaRPr lang="zh-CN" altLang="en-US" sz="3600" b="1" dirty="0">
              <a:solidFill>
                <a:srgbClr val="545454"/>
              </a:solidFill>
              <a:latin typeface="+mj-ea"/>
              <a:ea typeface="+mj-ea"/>
            </a:endParaRPr>
          </a:p>
        </p:txBody>
      </p:sp>
      <p:sp>
        <p:nvSpPr>
          <p:cNvPr id="9" name="文本框 8">
            <a:extLst>
              <a:ext uri="{FF2B5EF4-FFF2-40B4-BE49-F238E27FC236}">
                <a16:creationId xmlns:a16="http://schemas.microsoft.com/office/drawing/2014/main" id="{93F7DA81-8627-A3FC-3062-30FDEA0B5370}"/>
              </a:ext>
            </a:extLst>
          </p:cNvPr>
          <p:cNvSpPr txBox="1"/>
          <p:nvPr/>
        </p:nvSpPr>
        <p:spPr>
          <a:xfrm>
            <a:off x="758372" y="970899"/>
            <a:ext cx="4615542" cy="400110"/>
          </a:xfrm>
          <a:prstGeom prst="rect">
            <a:avLst/>
          </a:prstGeom>
          <a:noFill/>
        </p:spPr>
        <p:txBody>
          <a:bodyPr wrap="square">
            <a:spAutoFit/>
          </a:bodyPr>
          <a:lstStyle/>
          <a:p>
            <a:r>
              <a:rPr lang="en-US" altLang="zh-CN" sz="2000" b="1" dirty="0"/>
              <a:t>The Light and Depth Head</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1AF4B4-7B1D-B2FB-F00E-AE7C61B0B2BE}"/>
                  </a:ext>
                </a:extLst>
              </p:cNvPr>
              <p:cNvSpPr txBox="1"/>
              <p:nvPr/>
            </p:nvSpPr>
            <p:spPr>
              <a:xfrm>
                <a:off x="3066143" y="1487714"/>
                <a:ext cx="4187372" cy="3485634"/>
              </a:xfrm>
              <a:prstGeom prst="rect">
                <a:avLst/>
              </a:prstGeom>
              <a:noFill/>
            </p:spPr>
            <p:txBody>
              <a:bodyPr wrap="square" rtlCol="0">
                <a:spAutoFit/>
              </a:bodyPr>
              <a:lstStyle/>
              <a:p>
                <a:pPr algn="just"/>
                <a:r>
                  <a:rPr lang="zh-CN" altLang="en-US" dirty="0"/>
                  <a:t>光场头</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ℋ</m:t>
                        </m:r>
                      </m:e>
                      <m:sub>
                        <m:r>
                          <a:rPr lang="en-US" altLang="zh-CN" i="1" smtClean="0">
                            <a:latin typeface="Cambria Math" panose="02040503050406030204" pitchFamily="18" charset="0"/>
                            <a:ea typeface="Cambria Math" panose="02040503050406030204" pitchFamily="18" charset="0"/>
                          </a:rPr>
                          <m:t>ℒ</m:t>
                        </m:r>
                      </m:sub>
                    </m:sSub>
                  </m:oMath>
                </a14:m>
                <a:r>
                  <a:rPr lang="zh-CN" altLang="en-US" dirty="0"/>
                  <a:t>将射线嵌入转换为三维向量</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m:rPr>
                                <m:sty m:val="p"/>
                              </m:rPr>
                              <a:rPr lang="en-US" altLang="zh-CN" i="1">
                                <a:latin typeface="Cambria Math" panose="02040503050406030204" pitchFamily="18" charset="0"/>
                              </a:rPr>
                              <m:t>c</m:t>
                            </m:r>
                          </m:e>
                        </m:acc>
                      </m:e>
                      <m:sub>
                        <m:r>
                          <m:rPr>
                            <m:sty m:val="p"/>
                          </m:rPr>
                          <a:rPr lang="en-US" altLang="zh-CN" i="1">
                            <a:latin typeface="Cambria Math" panose="02040503050406030204" pitchFamily="18" charset="0"/>
                          </a:rPr>
                          <m:t>ij</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𝑔</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其中包含了每个像素点的颜色信息</a:t>
                </a:r>
                <a:r>
                  <a:rPr lang="en-US" altLang="zh-CN" dirty="0"/>
                  <a:t>(</a:t>
                </a:r>
                <a:r>
                  <a:rPr lang="zh-CN" altLang="en-US" dirty="0"/>
                  <a:t>使用</a:t>
                </a:r>
                <a:r>
                  <a:rPr lang="en-US" altLang="zh-CN" i="1" dirty="0" err="1"/>
                  <a:t>sigmod</a:t>
                </a:r>
                <a:r>
                  <a:rPr lang="zh-CN" altLang="en-US" dirty="0"/>
                  <a:t>正则化</a:t>
                </a:r>
                <a:r>
                  <a:rPr lang="en-US" altLang="zh-CN" dirty="0"/>
                  <a:t>)</a:t>
                </a:r>
                <a:r>
                  <a:rPr lang="zh-CN" altLang="en-US" dirty="0"/>
                  <a:t>。</a:t>
                </a:r>
                <a:endParaRPr lang="en-US" altLang="zh-CN" dirty="0"/>
              </a:p>
              <a:p>
                <a:pPr algn="just"/>
                <a:endParaRPr lang="en-US" altLang="zh-CN" dirty="0"/>
              </a:p>
              <a:p>
                <a:pPr algn="just"/>
                <a:r>
                  <a:rPr lang="zh-CN" altLang="en-US" dirty="0"/>
                  <a:t>深度场头</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ℋ</m:t>
                        </m:r>
                      </m:e>
                      <m:sub>
                        <m:r>
                          <m:rPr>
                            <m:sty m:val="p"/>
                          </m:rPr>
                          <a:rPr lang="en-US" altLang="zh-CN" i="1">
                            <a:latin typeface="Cambria Math" panose="02040503050406030204" pitchFamily="18" charset="0"/>
                            <a:ea typeface="Cambria Math" panose="02040503050406030204" pitchFamily="18" charset="0"/>
                          </a:rPr>
                          <m:t>D</m:t>
                        </m:r>
                      </m:sub>
                    </m:sSub>
                  </m:oMath>
                </a14:m>
                <a:r>
                  <a:rPr lang="zh-CN" altLang="en-US" dirty="0"/>
                  <a:t>将射线嵌入转换为一个标量值</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𝑑</m:t>
                            </m:r>
                          </m:e>
                        </m:acc>
                      </m:e>
                      <m:sub>
                        <m:r>
                          <a:rPr lang="en-US" altLang="zh-CN" b="0" i="1" smtClean="0">
                            <a:latin typeface="Cambria Math" panose="02040503050406030204" pitchFamily="18" charset="0"/>
                          </a:rPr>
                          <m:t>𝑖𝑗</m:t>
                        </m:r>
                      </m:sub>
                    </m:sSub>
                    <m:r>
                      <a:rPr lang="zh-CN" altLang="en-US" i="1">
                        <a:latin typeface="Cambria Math" panose="02040503050406030204" pitchFamily="18" charset="0"/>
                      </a:rPr>
                      <m:t>，</m:t>
                    </m:r>
                  </m:oMath>
                </a14:m>
                <a:r>
                  <a:rPr lang="zh-CN" altLang="en-US" dirty="0"/>
                  <a:t>它代表了射线方向上的每一个</a:t>
                </a:r>
                <a:r>
                  <a:rPr lang="en-US" altLang="zh-CN" dirty="0"/>
                  <a:t>3D</a:t>
                </a:r>
                <a:r>
                  <a:rPr lang="zh-CN" altLang="en-US" dirty="0"/>
                  <a:t>采样点的估计深度。</a:t>
                </a:r>
                <a:endParaRPr lang="en-US" altLang="zh-CN" dirty="0"/>
              </a:p>
              <a:p>
                <a:pPr algn="just"/>
                <a:endParaRPr lang="en-US" altLang="zh-CN" dirty="0"/>
              </a:p>
              <a:p>
                <a:pPr algn="just"/>
                <a:r>
                  <a:rPr lang="zh-CN" altLang="en-US" dirty="0"/>
                  <a:t>将各场计算产生的信息加权“放置”到相应的像素点位置，即可生成最终的深度预测图。其中，颜色是根据相应的深度来进行生成的。</a:t>
                </a:r>
                <a:endParaRPr lang="en-US" altLang="zh-CN" dirty="0"/>
              </a:p>
            </p:txBody>
          </p:sp>
        </mc:Choice>
        <mc:Fallback xmlns="">
          <p:sp>
            <p:nvSpPr>
              <p:cNvPr id="11" name="文本框 10">
                <a:extLst>
                  <a:ext uri="{FF2B5EF4-FFF2-40B4-BE49-F238E27FC236}">
                    <a16:creationId xmlns:a16="http://schemas.microsoft.com/office/drawing/2014/main" id="{AA1AF4B4-7B1D-B2FB-F00E-AE7C61B0B2BE}"/>
                  </a:ext>
                </a:extLst>
              </p:cNvPr>
              <p:cNvSpPr txBox="1">
                <a:spLocks noRot="1" noChangeAspect="1" noMove="1" noResize="1" noEditPoints="1" noAdjustHandles="1" noChangeArrowheads="1" noChangeShapeType="1" noTextEdit="1"/>
              </p:cNvSpPr>
              <p:nvPr/>
            </p:nvSpPr>
            <p:spPr>
              <a:xfrm>
                <a:off x="3066143" y="1487714"/>
                <a:ext cx="4187372" cy="3485634"/>
              </a:xfrm>
              <a:prstGeom prst="rect">
                <a:avLst/>
              </a:prstGeom>
              <a:blipFill>
                <a:blip r:embed="rId2"/>
                <a:stretch>
                  <a:fillRect l="-1310" t="-874" r="-1164" b="-1923"/>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A60BD78B-BD41-978F-63EE-5AE9F4DD438B}"/>
              </a:ext>
            </a:extLst>
          </p:cNvPr>
          <p:cNvPicPr>
            <a:picLocks noChangeAspect="1"/>
          </p:cNvPicPr>
          <p:nvPr/>
        </p:nvPicPr>
        <p:blipFill>
          <a:blip r:embed="rId3"/>
          <a:stretch>
            <a:fillRect/>
          </a:stretch>
        </p:blipFill>
        <p:spPr>
          <a:xfrm>
            <a:off x="246124" y="1594088"/>
            <a:ext cx="2649476" cy="3030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a:extLst>
              <a:ext uri="{FF2B5EF4-FFF2-40B4-BE49-F238E27FC236}">
                <a16:creationId xmlns:a16="http://schemas.microsoft.com/office/drawing/2014/main" id="{A7D06E4F-75F8-A3B2-C73B-7F89C27C3CEE}"/>
              </a:ext>
            </a:extLst>
          </p:cNvPr>
          <p:cNvSpPr txBox="1"/>
          <p:nvPr/>
        </p:nvSpPr>
        <p:spPr>
          <a:xfrm>
            <a:off x="7315200" y="970899"/>
            <a:ext cx="3135086" cy="400110"/>
          </a:xfrm>
          <a:prstGeom prst="rect">
            <a:avLst/>
          </a:prstGeom>
          <a:noFill/>
        </p:spPr>
        <p:txBody>
          <a:bodyPr wrap="square" rtlCol="0">
            <a:spAutoFit/>
          </a:bodyPr>
          <a:lstStyle/>
          <a:p>
            <a:r>
              <a:rPr lang="en-US" altLang="zh-CN" sz="2000" b="1" dirty="0"/>
              <a:t>![Notice]</a:t>
            </a:r>
            <a:endParaRPr lang="zh-CN" altLang="en-US" b="1" dirty="0"/>
          </a:p>
        </p:txBody>
      </p:sp>
      <p:sp>
        <p:nvSpPr>
          <p:cNvPr id="15" name="文本框 14">
            <a:extLst>
              <a:ext uri="{FF2B5EF4-FFF2-40B4-BE49-F238E27FC236}">
                <a16:creationId xmlns:a16="http://schemas.microsoft.com/office/drawing/2014/main" id="{A114B20B-FD2E-A871-F7BB-99D59F88FE9F}"/>
              </a:ext>
            </a:extLst>
          </p:cNvPr>
          <p:cNvSpPr txBox="1"/>
          <p:nvPr/>
        </p:nvSpPr>
        <p:spPr>
          <a:xfrm>
            <a:off x="7253515" y="1494971"/>
            <a:ext cx="4692361" cy="4801314"/>
          </a:xfrm>
          <a:prstGeom prst="rect">
            <a:avLst/>
          </a:prstGeom>
          <a:noFill/>
        </p:spPr>
        <p:txBody>
          <a:bodyPr wrap="square" rtlCol="0">
            <a:spAutoFit/>
          </a:bodyPr>
          <a:lstStyle/>
          <a:p>
            <a:pPr algn="just"/>
            <a:r>
              <a:rPr lang="zh-CN" altLang="en-US" dirty="0"/>
              <a:t>既然</a:t>
            </a:r>
            <a:r>
              <a:rPr lang="en-US" altLang="zh-CN" dirty="0"/>
              <a:t>Radiance Head</a:t>
            </a:r>
            <a:r>
              <a:rPr lang="zh-CN" altLang="en-US" dirty="0"/>
              <a:t>中已经计算出了相应的颜色和深度，那么为什么还需要“多余”的</a:t>
            </a:r>
            <a:r>
              <a:rPr lang="en-US" altLang="zh-CN" dirty="0"/>
              <a:t>Light and Depth Head</a:t>
            </a:r>
            <a:r>
              <a:rPr lang="zh-CN" altLang="en-US" dirty="0"/>
              <a:t>呢？</a:t>
            </a:r>
            <a:endParaRPr lang="en-US" altLang="zh-CN" dirty="0"/>
          </a:p>
          <a:p>
            <a:pPr algn="just"/>
            <a:endParaRPr lang="en-US" altLang="zh-CN" dirty="0"/>
          </a:p>
          <a:p>
            <a:pPr algn="just"/>
            <a:r>
              <a:rPr lang="en-US" altLang="zh-CN" dirty="0"/>
              <a:t> </a:t>
            </a:r>
            <a:r>
              <a:rPr lang="zh-CN" altLang="en-US" dirty="0"/>
              <a:t>原因是：</a:t>
            </a:r>
            <a:r>
              <a:rPr lang="en-US" altLang="zh-CN" dirty="0"/>
              <a:t> </a:t>
            </a:r>
            <a:r>
              <a:rPr lang="zh-CN" altLang="en-US" b="1" dirty="0"/>
              <a:t>辐射场头</a:t>
            </a:r>
            <a:r>
              <a:rPr lang="zh-CN" altLang="en-US" dirty="0"/>
              <a:t>使用体积渲染技术计算出每个像素的颜色和深度信息，同时结合了采样点权重和穿透率，使得预测结果更加精准。而</a:t>
            </a:r>
            <a:r>
              <a:rPr lang="zh-CN" altLang="en-US" b="1" dirty="0"/>
              <a:t>光场头</a:t>
            </a:r>
            <a:r>
              <a:rPr lang="zh-CN" altLang="en-US" dirty="0"/>
              <a:t>和</a:t>
            </a:r>
            <a:r>
              <a:rPr lang="zh-CN" altLang="en-US" b="1" dirty="0"/>
              <a:t>深度场头</a:t>
            </a:r>
            <a:r>
              <a:rPr lang="zh-CN" altLang="en-US" dirty="0"/>
              <a:t>是专门用于颜色预测和深度预测，运算速度相较于进行综合运算的</a:t>
            </a:r>
            <a:r>
              <a:rPr lang="zh-CN" altLang="en-US" b="1" dirty="0"/>
              <a:t>辐射场头会快</a:t>
            </a:r>
            <a:r>
              <a:rPr lang="zh-CN" altLang="en-US" dirty="0"/>
              <a:t>很多。</a:t>
            </a:r>
            <a:endParaRPr lang="en-US" altLang="zh-CN" dirty="0"/>
          </a:p>
          <a:p>
            <a:pPr algn="just"/>
            <a:endParaRPr lang="en-US" altLang="zh-CN" dirty="0"/>
          </a:p>
          <a:p>
            <a:pPr algn="just"/>
            <a:r>
              <a:rPr lang="zh-CN" altLang="en-US" dirty="0"/>
              <a:t>在</a:t>
            </a:r>
            <a:r>
              <a:rPr lang="zh-CN" altLang="en-US" b="1" dirty="0"/>
              <a:t>多头</a:t>
            </a:r>
            <a:r>
              <a:rPr lang="en-US" altLang="zh-CN" b="1" dirty="0"/>
              <a:t>(Mult-Head)</a:t>
            </a:r>
            <a:r>
              <a:rPr lang="zh-CN" altLang="en-US" b="1" dirty="0"/>
              <a:t>结构</a:t>
            </a:r>
            <a:r>
              <a:rPr lang="zh-CN" altLang="en-US" dirty="0"/>
              <a:t>下，每个</a:t>
            </a:r>
            <a:r>
              <a:rPr lang="en-US" altLang="zh-CN" dirty="0"/>
              <a:t>Head</a:t>
            </a:r>
            <a:r>
              <a:rPr lang="zh-CN" altLang="en-US" dirty="0"/>
              <a:t>针对不同的任务进行了优化，整体上增强了模型在不同场景下的表现。</a:t>
            </a:r>
            <a:r>
              <a:rPr lang="zh-CN" altLang="en-US" b="1" dirty="0"/>
              <a:t>辐射场头</a:t>
            </a:r>
            <a:r>
              <a:rPr lang="zh-CN" altLang="en-US" dirty="0"/>
              <a:t>通过精细的物理建模生成高质量结果，而</a:t>
            </a:r>
            <a:r>
              <a:rPr lang="zh-CN" altLang="en-US" b="1" dirty="0"/>
              <a:t>光场头</a:t>
            </a:r>
            <a:r>
              <a:rPr lang="zh-CN" altLang="en-US" dirty="0"/>
              <a:t>和</a:t>
            </a:r>
            <a:r>
              <a:rPr lang="zh-CN" altLang="en-US" b="1" dirty="0"/>
              <a:t>深度场头</a:t>
            </a:r>
            <a:r>
              <a:rPr lang="zh-CN" altLang="en-US" dirty="0"/>
              <a:t>通过快速的颜色和深度解码弥补了</a:t>
            </a:r>
            <a:r>
              <a:rPr lang="zh-CN" altLang="en-US" b="1" dirty="0"/>
              <a:t>辐射场头</a:t>
            </a:r>
            <a:r>
              <a:rPr lang="zh-CN" altLang="en-US" dirty="0"/>
              <a:t>的计算复杂性。</a:t>
            </a:r>
            <a:endParaRPr lang="zh-CN" altLang="en-US" b="1" dirty="0"/>
          </a:p>
        </p:txBody>
      </p:sp>
    </p:spTree>
    <p:extLst>
      <p:ext uri="{BB962C8B-B14F-4D97-AF65-F5344CB8AC3E}">
        <p14:creationId xmlns:p14="http://schemas.microsoft.com/office/powerpoint/2010/main" val="3988129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4569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1762</TotalTime>
  <Words>3430</Words>
  <Application>Microsoft Office PowerPoint</Application>
  <PresentationFormat>宽屏</PresentationFormat>
  <Paragraphs>171</Paragraphs>
  <Slides>16</Slides>
  <Notes>8</Notes>
  <HiddenSlides>3</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 Unicode MS</vt:lpstr>
      <vt:lpstr>汉仪中黑简</vt:lpstr>
      <vt:lpstr>黑体</vt:lpstr>
      <vt:lpstr>思源黑体 CN Bold</vt:lpstr>
      <vt:lpstr>微软雅黑</vt:lpstr>
      <vt:lpstr>Arial</vt:lpstr>
      <vt:lpstr>Calibri</vt:lpstr>
      <vt:lpstr>Cambria Math</vt:lpstr>
      <vt:lpstr>Impact</vt:lpstr>
      <vt:lpstr>Open Sans</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我本人</Manager>
  <Company>我要入职哔哩哔哩或者小米</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汇报</dc:subject>
  <dc:creator>Developy Hare</dc:creator>
  <cp:keywords>haruko386.github.io</cp:keywords>
  <dc:description>什么人？敢用我自创的模板？还不大喊Ciallo～(∠・ω&lt; )⌒★以获得权限</dc:description>
  <cp:lastModifiedBy>Developy Hare</cp:lastModifiedBy>
  <cp:revision>20020549</cp:revision>
  <dcterms:created xsi:type="dcterms:W3CDTF">2017-05-25T10:36:18Z</dcterms:created>
  <dcterms:modified xsi:type="dcterms:W3CDTF">2024-10-28T13:55:32Z</dcterms:modified>
  <cp:category>牛马读研人汇报专属</cp:category>
</cp:coreProperties>
</file>